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1" r:id="rId1"/>
    <p:sldMasterId id="2147484053" r:id="rId2"/>
  </p:sldMasterIdLst>
  <p:notesMasterIdLst>
    <p:notesMasterId r:id="rId26"/>
  </p:notesMasterIdLst>
  <p:handoutMasterIdLst>
    <p:handoutMasterId r:id="rId27"/>
  </p:handoutMasterIdLst>
  <p:sldIdLst>
    <p:sldId id="422" r:id="rId3"/>
    <p:sldId id="447" r:id="rId4"/>
    <p:sldId id="469" r:id="rId5"/>
    <p:sldId id="470" r:id="rId6"/>
    <p:sldId id="476" r:id="rId7"/>
    <p:sldId id="479" r:id="rId8"/>
    <p:sldId id="477" r:id="rId9"/>
    <p:sldId id="478" r:id="rId10"/>
    <p:sldId id="472" r:id="rId11"/>
    <p:sldId id="473" r:id="rId12"/>
    <p:sldId id="474" r:id="rId13"/>
    <p:sldId id="475" r:id="rId14"/>
    <p:sldId id="468" r:id="rId15"/>
    <p:sldId id="463" r:id="rId16"/>
    <p:sldId id="450" r:id="rId17"/>
    <p:sldId id="445" r:id="rId18"/>
    <p:sldId id="428" r:id="rId19"/>
    <p:sldId id="452" r:id="rId20"/>
    <p:sldId id="464" r:id="rId21"/>
    <p:sldId id="424" r:id="rId22"/>
    <p:sldId id="466" r:id="rId23"/>
    <p:sldId id="462" r:id="rId24"/>
    <p:sldId id="375" r:id="rId25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5D0F0"/>
    <a:srgbClr val="26EB0C"/>
    <a:srgbClr val="5F0079"/>
    <a:srgbClr val="DC51E3"/>
    <a:srgbClr val="D7F6D7"/>
    <a:srgbClr val="D6EFF4"/>
    <a:srgbClr val="ECD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Stijl, gemiddeld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Stijl, donker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Stijl, thema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-768" y="-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83DEEF-E80B-9C40-977D-C825CD1A62FD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B62630-C5F5-8C44-9898-6E85A8F907C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880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6489F9E-4056-BD47-8B18-89BF622D0894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78232B-8985-3C41-9E05-37A558F8525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175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>
              <a:latin typeface="Calibri" charset="0"/>
            </a:endParaRPr>
          </a:p>
        </p:txBody>
      </p:sp>
      <p:sp>
        <p:nvSpPr>
          <p:cNvPr id="4198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698FB8-F5FD-3145-9EDB-3339FF2BF633}" type="slidenum">
              <a:rPr lang="nl-NL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nl-NL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B18822-DD10-4721-8301-5142CC3D84DE}" type="slidenum">
              <a:rPr lang="nl-NL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</a:t>
            </a:fld>
            <a:endParaRPr lang="nl-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04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B18822-DD10-4721-8301-5142CC3D84DE}" type="slidenum">
              <a:rPr lang="nl-NL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nl-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045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zeg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: </a:t>
            </a:r>
            <a:r>
              <a:rPr lang="en-US" dirty="0" err="1"/>
              <a:t>Er</a:t>
            </a:r>
            <a:r>
              <a:rPr lang="en-US" dirty="0"/>
              <a:t> was?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7D1D71-77C1-4B61-86C0-2F8C2039772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391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Zie</a:t>
            </a:r>
            <a:r>
              <a:rPr lang="en-US" dirty="0"/>
              <a:t> de </a:t>
            </a:r>
            <a:r>
              <a:rPr lang="en-US" dirty="0" err="1"/>
              <a:t>docentenhandleiding</a:t>
            </a:r>
            <a:r>
              <a:rPr lang="en-US" dirty="0"/>
              <a:t> </a:t>
            </a:r>
            <a:r>
              <a:rPr lang="en-US" dirty="0" err="1"/>
              <a:t>Débutants</a:t>
            </a:r>
            <a:r>
              <a:rPr lang="en-US" dirty="0"/>
              <a:t> in het </a:t>
            </a:r>
            <a:r>
              <a:rPr lang="en-US" dirty="0" err="1"/>
              <a:t>mapje</a:t>
            </a:r>
            <a:r>
              <a:rPr lang="en-US" dirty="0"/>
              <a:t> 1. </a:t>
            </a:r>
            <a:r>
              <a:rPr lang="en-US" dirty="0" err="1"/>
              <a:t>Lesschema’s</a:t>
            </a:r>
            <a:r>
              <a:rPr lang="en-US" dirty="0"/>
              <a:t> / </a:t>
            </a:r>
            <a:r>
              <a:rPr lang="en-US" dirty="0" err="1"/>
              <a:t>Docentenhandleidingen</a:t>
            </a:r>
            <a:r>
              <a:rPr lang="en-US" dirty="0"/>
              <a:t> 2017 18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D1D71-77C1-4B61-86C0-2F8C2039772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21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6656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395A1C0-762D-4C4B-AEFA-3EF3F8B95697}" type="slidenum">
              <a:rPr lang="nl-NL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nl-NL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fr-FR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6965B-9578-B248-8DC1-EBCE37304213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3F7D1-C95D-4A4B-AF20-E39CFEC741C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86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D7712-F451-9B45-BEA2-21D6531A8510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66939-C13E-514B-BCCE-4EB194B4EA9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3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982F7-37D5-9043-ABB5-0FC6E25D70D2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32582-3965-9C41-B274-1F4AF7001D1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824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1379637"/>
            <a:ext cx="7358063" cy="1339453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2745879"/>
            <a:ext cx="7358063" cy="8773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13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E1CBB82C-4B39-A446-BAD5-50F9AEAF6BF2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7892465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39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F9469BC3-FB28-FA4C-A4B2-F53434B84A90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534867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428625" y="609451"/>
            <a:ext cx="4214812" cy="188193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428625" y="2511475"/>
            <a:ext cx="4214812" cy="188193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8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E654B38F-68B5-5A45-9F48-141E24AAB797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185100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892969" y="107156"/>
            <a:ext cx="7358063" cy="133945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56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1EBB805E-69EC-4F45-AE96-2234D77E66D4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036124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892969" y="107156"/>
            <a:ext cx="7358063" cy="133945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sz="half" idx="1"/>
          </p:nvPr>
        </p:nvSpPr>
        <p:spPr>
          <a:xfrm>
            <a:off x="892969" y="1553765"/>
            <a:ext cx="3705820" cy="3214688"/>
          </a:xfrm>
          <a:prstGeom prst="rect">
            <a:avLst/>
          </a:prstGeom>
        </p:spPr>
        <p:txBody>
          <a:bodyPr>
            <a:normAutofit/>
          </a:bodyPr>
          <a:lstStyle>
            <a:lvl1pPr marL="302928" indent="-175379">
              <a:spcBef>
                <a:spcPts val="2009"/>
              </a:spcBef>
              <a:defRPr sz="2000"/>
            </a:lvl1pPr>
            <a:lvl2pPr marL="605856" indent="-175379">
              <a:spcBef>
                <a:spcPts val="2009"/>
              </a:spcBef>
              <a:defRPr sz="2000"/>
            </a:lvl2pPr>
            <a:lvl3pPr marL="908784" indent="-175379">
              <a:spcBef>
                <a:spcPts val="2009"/>
              </a:spcBef>
              <a:defRPr sz="2000"/>
            </a:lvl3pPr>
            <a:lvl4pPr marL="1211712" indent="-175379">
              <a:spcBef>
                <a:spcPts val="2009"/>
              </a:spcBef>
              <a:defRPr sz="2000"/>
            </a:lvl4pPr>
            <a:lvl5pPr marL="1514640" indent="-175379">
              <a:spcBef>
                <a:spcPts val="2009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65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79889F4B-E095-6544-9253-016491D750F4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092206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892969" y="562571"/>
            <a:ext cx="7358063" cy="40183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73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900F2B63-4570-AC46-B20C-98AB8DFBB178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37126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0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0CCC41D3-9BB3-694B-B0A5-2AFA9BE1FAE5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01258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7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014BE909-61CB-C14D-8644-D13846B795F0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55643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E090-BFCB-5B48-8A9C-E396857B184C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ADD05-6F0D-1D46-9898-624F9B3F28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800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4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DAA189EA-B464-6E4B-8D77-6CCE09E567D8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243364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1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hangingPunct="1">
              <a:defRPr>
                <a:latin typeface="Verdana" charset="0"/>
                <a:cs typeface="ＭＳ Ｐゴシック" charset="0"/>
              </a:defRPr>
            </a:lvl1pPr>
          </a:lstStyle>
          <a:p>
            <a:pPr>
              <a:defRPr/>
            </a:pPr>
            <a:fld id="{EA7E0754-8AD9-394D-BA55-C2FA491DD732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847904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28F35-8C34-1B4A-9450-3A03B2EC6905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F3064-2002-434D-AA85-7B69D549810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982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4C71F-9001-E148-B365-EFE60810CA4B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5C0E6-614D-8942-93BE-44D81A53574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10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5B3BC-7B85-EE4A-895D-ABBB211A69AE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8D39F-2F50-7244-A96C-456BFD38870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69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0F623-5295-A548-A39C-72511B975DE6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F4B3B-8888-1B4C-814A-B1B0AA09626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738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7FFE5-B656-2640-B255-642C2BC9BB77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1CA6-5BD7-394F-BCCA-3C664C6CF99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7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FR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4A34-BB9B-6E45-B919-43CFB1C377EF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3FFD-F110-B64C-8FDA-E6226886507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86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fr-FR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C621-68D3-4D48-8BE5-C30FEFC97488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5EF1-3AEA-0140-8ED7-007F16713D6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98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fr-FR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904ACB-1AF7-CB4E-9643-897AD63BEA01}" type="datetimeFigureOut">
              <a:rPr lang="nl-NL"/>
              <a:pPr>
                <a:defRPr/>
              </a:pPr>
              <a:t>16-12-19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F90E56-04B4-6A42-89C9-EF803C0CA4E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5">
                <a:lumMod val="50000"/>
                <a:alpha val="87000"/>
              </a:schemeClr>
            </a:gs>
            <a:gs pos="99000">
              <a:srgbClr val="FFFFFF">
                <a:alpha val="87000"/>
              </a:srgbClr>
            </a:gs>
          </a:gsLst>
          <a:lin ang="16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2"/>
          <p:cNvSpPr>
            <a:spLocks noGrp="1"/>
          </p:cNvSpPr>
          <p:nvPr>
            <p:ph type="title"/>
          </p:nvPr>
        </p:nvSpPr>
        <p:spPr bwMode="auto">
          <a:xfrm>
            <a:off x="893763" y="1901825"/>
            <a:ext cx="735806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57387" tIns="57387" rIns="57387" bIns="573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>
                <a:sym typeface="Short Stack" charset="0"/>
              </a:rPr>
              <a:t>Title Text</a:t>
            </a:r>
          </a:p>
        </p:txBody>
      </p:sp>
      <p:sp>
        <p:nvSpPr>
          <p:cNvPr id="13315" name="Shape 3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vert="horz" wrap="square" lIns="57387" tIns="57387" rIns="57387" bIns="573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>
                <a:sym typeface="Short Stack" charset="0"/>
              </a:rPr>
              <a:t>Body Level One</a:t>
            </a:r>
          </a:p>
          <a:p>
            <a:pPr lvl="1"/>
            <a:r>
              <a:rPr lang="fr-FR">
                <a:sym typeface="Short Stack" charset="0"/>
              </a:rPr>
              <a:t>Body Level Two</a:t>
            </a:r>
          </a:p>
          <a:p>
            <a:pPr lvl="2"/>
            <a:r>
              <a:rPr lang="fr-FR">
                <a:sym typeface="Short Stack" charset="0"/>
              </a:rPr>
              <a:t>Body Level Three</a:t>
            </a:r>
          </a:p>
          <a:p>
            <a:pPr lvl="3"/>
            <a:r>
              <a:rPr lang="fr-FR">
                <a:sym typeface="Short Stack" charset="0"/>
              </a:rPr>
              <a:t>Body Level Four</a:t>
            </a:r>
          </a:p>
          <a:p>
            <a:pPr lvl="4"/>
            <a:r>
              <a:rPr lang="fr-FR">
                <a:sym typeface="Short Stack" charset="0"/>
              </a:rPr>
              <a:t>Body Level Five</a:t>
            </a:r>
          </a:p>
        </p:txBody>
      </p:sp>
      <p:sp>
        <p:nvSpPr>
          <p:cNvPr id="12292" name="Shape 4"/>
          <p:cNvSpPr>
            <a:spLocks noGrp="1"/>
          </p:cNvSpPr>
          <p:nvPr>
            <p:ph type="sldNum" sz="quarter" idx="2"/>
          </p:nvPr>
        </p:nvSpPr>
        <p:spPr bwMode="auto">
          <a:xfrm>
            <a:off x="6302375" y="4676775"/>
            <a:ext cx="2508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28698" tIns="28698" rIns="28698" bIns="28698" numCol="1" anchor="ctr" anchorCtr="0" compatLnSpc="1">
            <a:prstTxWarp prst="textNoShape">
              <a:avLst/>
            </a:prstTxWarp>
            <a:spAutoFit/>
          </a:bodyPr>
          <a:lstStyle>
            <a:lvl1pPr algn="r" defTabSz="573088" hangingPunct="0">
              <a:defRPr sz="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72DA2C6B-D3D7-D244-AE89-4383EEE39CA0}" type="slidenum">
              <a:rPr lang="fr-FR"/>
              <a:pPr>
                <a:defRPr/>
              </a:pPr>
              <a:t>‹nr.›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18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</p:sldLayoutIdLst>
  <p:transition xmlns:p14="http://schemas.microsoft.com/office/powerpoint/2010/main" spd="med"/>
  <p:txStyles>
    <p:titleStyle>
      <a:lvl1pPr algn="ctr" defTabSz="573088" rtl="0" eaLnBrk="0" fontAlgn="base" hangingPunct="0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Short Stack"/>
          <a:ea typeface="ＭＳ Ｐゴシック" charset="0"/>
          <a:cs typeface="Short Stack"/>
          <a:sym typeface="Short Stack" charset="0"/>
        </a:defRPr>
      </a:lvl1pPr>
      <a:lvl2pPr algn="ctr" defTabSz="573088" rtl="0" eaLnBrk="0" fontAlgn="base" hangingPunct="0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Short Stack"/>
          <a:ea typeface="ＭＳ Ｐゴシック" charset="0"/>
          <a:cs typeface="Short Stack"/>
          <a:sym typeface="Short Stack" charset="0"/>
        </a:defRPr>
      </a:lvl2pPr>
      <a:lvl3pPr algn="ctr" defTabSz="573088" rtl="0" eaLnBrk="0" fontAlgn="base" hangingPunct="0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Short Stack"/>
          <a:ea typeface="ＭＳ Ｐゴシック" charset="0"/>
          <a:cs typeface="Short Stack"/>
          <a:sym typeface="Short Stack" charset="0"/>
        </a:defRPr>
      </a:lvl3pPr>
      <a:lvl4pPr algn="ctr" defTabSz="573088" rtl="0" eaLnBrk="0" fontAlgn="base" hangingPunct="0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Short Stack"/>
          <a:ea typeface="ＭＳ Ｐゴシック" charset="0"/>
          <a:cs typeface="Short Stack"/>
          <a:sym typeface="Short Stack" charset="0"/>
        </a:defRPr>
      </a:lvl4pPr>
      <a:lvl5pPr algn="ctr" defTabSz="573088" rtl="0" eaLnBrk="0" fontAlgn="base" hangingPunct="0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Short Stack"/>
          <a:ea typeface="ＭＳ Ｐゴシック" charset="0"/>
          <a:cs typeface="Short Stack"/>
          <a:sym typeface="Short Stack" charset="0"/>
        </a:defRPr>
      </a:lvl5pPr>
      <a:lvl6pPr marL="0" marR="0" indent="0" algn="ct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FFFFFF"/>
          </a:solidFill>
          <a:uFillTx/>
          <a:latin typeface="Short Stack"/>
          <a:ea typeface="Short Stack"/>
          <a:cs typeface="Short Stack"/>
          <a:sym typeface="Short Stack"/>
        </a:defRPr>
      </a:lvl6pPr>
      <a:lvl7pPr marL="0" marR="0" indent="0" algn="ct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FFFFFF"/>
          </a:solidFill>
          <a:uFillTx/>
          <a:latin typeface="Short Stack"/>
          <a:ea typeface="Short Stack"/>
          <a:cs typeface="Short Stack"/>
          <a:sym typeface="Short Stack"/>
        </a:defRPr>
      </a:lvl7pPr>
      <a:lvl8pPr marL="0" marR="0" indent="0" algn="ct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FFFFFF"/>
          </a:solidFill>
          <a:uFillTx/>
          <a:latin typeface="Short Stack"/>
          <a:ea typeface="Short Stack"/>
          <a:cs typeface="Short Stack"/>
          <a:sym typeface="Short Stack"/>
        </a:defRPr>
      </a:lvl8pPr>
      <a:lvl9pPr marL="0" marR="0" indent="0" algn="ct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rgbClr val="FFFFFF"/>
          </a:solidFill>
          <a:uFillTx/>
          <a:latin typeface="Short Stack"/>
          <a:ea typeface="Short Stack"/>
          <a:cs typeface="Short Stack"/>
          <a:sym typeface="Short Stack"/>
        </a:defRPr>
      </a:lvl9pPr>
    </p:titleStyle>
    <p:bodyStyle>
      <a:lvl1pPr marL="357188" indent="-296863" algn="l" defTabSz="573088" rtl="0" eaLnBrk="0" fontAlgn="base" hangingPunct="0">
        <a:spcBef>
          <a:spcPts val="2263"/>
        </a:spcBef>
        <a:spcAft>
          <a:spcPct val="0"/>
        </a:spcAft>
        <a:buClr>
          <a:srgbClr val="FFFFFF"/>
        </a:buClr>
        <a:buSzPct val="100000"/>
        <a:buFont typeface="Helvetica" charset="0"/>
        <a:buChar char="•"/>
        <a:defRPr sz="2300">
          <a:solidFill>
            <a:srgbClr val="FFFFFF"/>
          </a:solidFill>
          <a:latin typeface="Short Stack"/>
          <a:ea typeface="ＭＳ Ｐゴシック" charset="0"/>
          <a:cs typeface="Short Stack"/>
          <a:sym typeface="Short Stack" charset="0"/>
        </a:defRPr>
      </a:lvl1pPr>
      <a:lvl2pPr marL="715963" indent="-296863" algn="l" defTabSz="573088" rtl="0" eaLnBrk="0" fontAlgn="base" hangingPunct="0">
        <a:spcBef>
          <a:spcPts val="2263"/>
        </a:spcBef>
        <a:spcAft>
          <a:spcPct val="0"/>
        </a:spcAft>
        <a:buClr>
          <a:srgbClr val="FFFFFF"/>
        </a:buClr>
        <a:buSzPct val="100000"/>
        <a:buFont typeface="Helvetica" charset="0"/>
        <a:buChar char="•"/>
        <a:defRPr sz="2300">
          <a:solidFill>
            <a:srgbClr val="FFFFFF"/>
          </a:solidFill>
          <a:latin typeface="Short Stack"/>
          <a:ea typeface="Short Stack"/>
          <a:cs typeface="Short Stack"/>
          <a:sym typeface="Short Stack" charset="0"/>
        </a:defRPr>
      </a:lvl2pPr>
      <a:lvl3pPr marL="1074738" indent="-296863" algn="l" defTabSz="573088" rtl="0" eaLnBrk="0" fontAlgn="base" hangingPunct="0">
        <a:spcBef>
          <a:spcPts val="2263"/>
        </a:spcBef>
        <a:spcAft>
          <a:spcPct val="0"/>
        </a:spcAft>
        <a:buClr>
          <a:srgbClr val="FFFFFF"/>
        </a:buClr>
        <a:buSzPct val="100000"/>
        <a:buFont typeface="Helvetica" charset="0"/>
        <a:buChar char="•"/>
        <a:defRPr sz="2300">
          <a:solidFill>
            <a:srgbClr val="FFFFFF"/>
          </a:solidFill>
          <a:latin typeface="Short Stack"/>
          <a:ea typeface="Short Stack"/>
          <a:cs typeface="Short Stack"/>
          <a:sym typeface="Short Stack" charset="0"/>
        </a:defRPr>
      </a:lvl3pPr>
      <a:lvl4pPr marL="1433513" indent="-296863" algn="l" defTabSz="573088" rtl="0" eaLnBrk="0" fontAlgn="base" hangingPunct="0">
        <a:spcBef>
          <a:spcPts val="2263"/>
        </a:spcBef>
        <a:spcAft>
          <a:spcPct val="0"/>
        </a:spcAft>
        <a:buClr>
          <a:srgbClr val="FFFFFF"/>
        </a:buClr>
        <a:buSzPct val="100000"/>
        <a:buFont typeface="Helvetica" charset="0"/>
        <a:buChar char="•"/>
        <a:defRPr sz="2300">
          <a:solidFill>
            <a:srgbClr val="FFFFFF"/>
          </a:solidFill>
          <a:latin typeface="Short Stack"/>
          <a:ea typeface="Short Stack"/>
          <a:cs typeface="Short Stack"/>
          <a:sym typeface="Short Stack" charset="0"/>
        </a:defRPr>
      </a:lvl4pPr>
      <a:lvl5pPr marL="1792288" indent="-296863" algn="l" defTabSz="573088" rtl="0" eaLnBrk="0" fontAlgn="base" hangingPunct="0">
        <a:spcBef>
          <a:spcPts val="2263"/>
        </a:spcBef>
        <a:spcAft>
          <a:spcPct val="0"/>
        </a:spcAft>
        <a:buClr>
          <a:srgbClr val="FFFFFF"/>
        </a:buClr>
        <a:buSzPct val="100000"/>
        <a:buFont typeface="Helvetica" charset="0"/>
        <a:buChar char="•"/>
        <a:defRPr sz="2300">
          <a:solidFill>
            <a:srgbClr val="FFFFFF"/>
          </a:solidFill>
          <a:latin typeface="Short Stack"/>
          <a:ea typeface="Short Stack"/>
          <a:cs typeface="Short Stack"/>
          <a:sym typeface="Short Stack" charset="0"/>
        </a:defRPr>
      </a:lvl5pPr>
      <a:lvl6pPr marL="2152383" marR="0" indent="-297028" algn="l" defTabSz="573969" rtl="0" latinLnBrk="0">
        <a:lnSpc>
          <a:spcPct val="100000"/>
        </a:lnSpc>
        <a:spcBef>
          <a:spcPts val="2260"/>
        </a:spcBef>
        <a:spcAft>
          <a:spcPts val="0"/>
        </a:spcAft>
        <a:buClr>
          <a:srgbClr val="FFFFFF"/>
        </a:buClr>
        <a:buSzPct val="100000"/>
        <a:buFont typeface="Helvetica"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Short Stack"/>
          <a:ea typeface="Short Stack"/>
          <a:cs typeface="Short Stack"/>
          <a:sym typeface="Short Stack"/>
        </a:defRPr>
      </a:lvl6pPr>
      <a:lvl7pPr marL="2511114" marR="0" indent="-297029" algn="l" defTabSz="573969" rtl="0" latinLnBrk="0">
        <a:lnSpc>
          <a:spcPct val="100000"/>
        </a:lnSpc>
        <a:spcBef>
          <a:spcPts val="2260"/>
        </a:spcBef>
        <a:spcAft>
          <a:spcPts val="0"/>
        </a:spcAft>
        <a:buClr>
          <a:srgbClr val="FFFFFF"/>
        </a:buClr>
        <a:buSzPct val="100000"/>
        <a:buFont typeface="Helvetica"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Short Stack"/>
          <a:ea typeface="Short Stack"/>
          <a:cs typeface="Short Stack"/>
          <a:sym typeface="Short Stack"/>
        </a:defRPr>
      </a:lvl7pPr>
      <a:lvl8pPr marL="2869844" marR="0" indent="-297029" algn="l" defTabSz="573969" rtl="0" latinLnBrk="0">
        <a:lnSpc>
          <a:spcPct val="100000"/>
        </a:lnSpc>
        <a:spcBef>
          <a:spcPts val="2260"/>
        </a:spcBef>
        <a:spcAft>
          <a:spcPts val="0"/>
        </a:spcAft>
        <a:buClr>
          <a:srgbClr val="FFFFFF"/>
        </a:buClr>
        <a:buSzPct val="100000"/>
        <a:buFont typeface="Helvetica"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Short Stack"/>
          <a:ea typeface="Short Stack"/>
          <a:cs typeface="Short Stack"/>
          <a:sym typeface="Short Stack"/>
        </a:defRPr>
      </a:lvl8pPr>
      <a:lvl9pPr marL="3228575" marR="0" indent="-297029" algn="l" defTabSz="573969" rtl="0" latinLnBrk="0">
        <a:lnSpc>
          <a:spcPct val="100000"/>
        </a:lnSpc>
        <a:spcBef>
          <a:spcPts val="2260"/>
        </a:spcBef>
        <a:spcAft>
          <a:spcPts val="0"/>
        </a:spcAft>
        <a:buClr>
          <a:srgbClr val="FFFFFF"/>
        </a:buClr>
        <a:buSzPct val="100000"/>
        <a:buFont typeface="Helvetica"/>
        <a:buChar char="•"/>
        <a:tabLst/>
        <a:defRPr sz="2300" b="0" i="0" u="none" strike="noStrike" cap="none" spc="0" baseline="0">
          <a:ln>
            <a:noFill/>
          </a:ln>
          <a:solidFill>
            <a:srgbClr val="FFFFFF"/>
          </a:solidFill>
          <a:uFillTx/>
          <a:latin typeface="Short Stack"/>
          <a:ea typeface="Short Stack"/>
          <a:cs typeface="Short Stack"/>
          <a:sym typeface="Short Stack"/>
        </a:defRPr>
      </a:lvl9pPr>
    </p:bodyStyle>
    <p:otherStyle>
      <a:lvl1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5739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hyperlink" Target="file://localhost/Users/anita/Documents/2017%20V&amp;C/A1_17_18/Nuits%20mysterieuses/Audiofiles/05%20Track%2005.m4a" TargetMode="External"/><Relationship Id="rId5" Type="http://schemas.openxmlformats.org/officeDocument/2006/relationships/image" Target="../media/image10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quizlet.com/188301837/nuits-mysterieuses-chapitre-5-un-livre-interessant-flash-card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YLy9Erth-0" TargetMode="Externa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anita/Documents/2019%20lang/1e%20jaar/Donderdag/Il%20y%20avait%20une%20renne.pdf" TargetMode="External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2h3_aH3vo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s://quizlet.com/253136648/flashcard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n2h3_aH3vo" TargetMode="Externa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s://quizlet.com/171624989/le-chat-de-simon-santa-claws-vrai-ou-faux-flash-card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n2h3_aH3v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anita/Documents/2017%20V&amp;C/DEB_17_18/les%2010/chat%20de%20simon_2017.pdf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anita/Documents/2017%20V&amp;C/DEB_17_18/les%2010/chat%20de%20simon_2017.docx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n2h3_aH3vo" TargetMode="Externa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o99Mosi9J_o&amp;index=14&amp;list=PLu10Rk0LvDYddEnHbPkTVl4LDY5R6bslQ&amp;t=1s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lk2b6RkUQb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quizlet.com/_7nmtap?x=1qqt&amp;i=e53q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hm1jdP-I4y4" TargetMode="Externa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I4YoBuJCbfo" TargetMode="Externa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IaCSaXEKhpk" TargetMode="Externa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ctrTitle"/>
          </p:nvPr>
        </p:nvSpPr>
        <p:spPr>
          <a:xfrm>
            <a:off x="179388" y="3651250"/>
            <a:ext cx="5040312" cy="1368425"/>
          </a:xfrm>
        </p:spPr>
        <p:txBody>
          <a:bodyPr/>
          <a:lstStyle/>
          <a:p>
            <a:pPr algn="l" eaLnBrk="1" hangingPunct="1"/>
            <a:r>
              <a:rPr lang="nl-NL" sz="5400">
                <a:solidFill>
                  <a:schemeClr val="bg1"/>
                </a:solidFill>
                <a:latin typeface="Colonna MT" charset="0"/>
                <a:cs typeface="Colonna MT" charset="0"/>
              </a:rPr>
              <a:t>BIENVENUE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55976" y="1923678"/>
            <a:ext cx="3528392" cy="172819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nl-NL" sz="6000" dirty="0" smtClean="0">
                <a:latin typeface="Colonna MT"/>
                <a:cs typeface="Colonna MT"/>
              </a:rPr>
              <a:t>Les 11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nl-NL" dirty="0" smtClean="0">
                <a:latin typeface="Colonna MT"/>
                <a:cs typeface="Colonna MT"/>
              </a:rPr>
              <a:t>a.1.1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nl-NL" sz="4400" dirty="0" smtClean="0">
              <a:latin typeface="Colonna MT"/>
              <a:cs typeface="Colonna MT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nl-NL" sz="4400" dirty="0" smtClean="0">
                <a:latin typeface="Colonna MT"/>
                <a:cs typeface="Colonna MT"/>
              </a:rPr>
              <a:t> </a:t>
            </a:r>
            <a:endParaRPr lang="nl-NL" sz="4400" dirty="0">
              <a:latin typeface="Colonna MT"/>
              <a:cs typeface="Colonna MT"/>
            </a:endParaRPr>
          </a:p>
        </p:txBody>
      </p:sp>
      <p:sp>
        <p:nvSpPr>
          <p:cNvPr id="40964" name="Tekstvak 4"/>
          <p:cNvSpPr txBox="1">
            <a:spLocks noChangeArrowheads="1"/>
          </p:cNvSpPr>
          <p:nvPr/>
        </p:nvSpPr>
        <p:spPr bwMode="auto">
          <a:xfrm>
            <a:off x="5091113" y="17954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fr-FR" sz="180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03598"/>
            <a:ext cx="4027418" cy="2520504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75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251519" y="195486"/>
            <a:ext cx="4768715" cy="3847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CHAPITRE </a:t>
            </a:r>
            <a:r>
              <a:rPr lang="fr-FR" dirty="0"/>
              <a:t>7</a:t>
            </a:r>
            <a:r>
              <a:rPr lang="fr-FR" dirty="0" smtClean="0"/>
              <a:t> -Les trois jolies princesses</a:t>
            </a:r>
          </a:p>
        </p:txBody>
      </p:sp>
      <p:pic>
        <p:nvPicPr>
          <p:cNvPr id="3" name="Afbeelding 2" descr="quizlet.gif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75" y="3416262"/>
            <a:ext cx="1298560" cy="12985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08241" y="1627670"/>
            <a:ext cx="5092159" cy="969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Qu’est-ce que tu vois sur le dessin?	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Qui sont les personnages?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Qu’est-ce qu’ils font?</a:t>
            </a:r>
          </a:p>
        </p:txBody>
      </p:sp>
      <p:sp>
        <p:nvSpPr>
          <p:cNvPr id="6" name="Actieknop: Geluid 5">
            <a:hlinkClick r:id="rId4" action="ppaction://hlinkfile" highlightClick="1"/>
          </p:cNvPr>
          <p:cNvSpPr/>
          <p:nvPr/>
        </p:nvSpPr>
        <p:spPr>
          <a:xfrm>
            <a:off x="863078" y="3625266"/>
            <a:ext cx="1042416" cy="1042416"/>
          </a:xfrm>
          <a:prstGeom prst="actionButtonSou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Afbeelding 3" descr="ch_7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23530" r="41013" b="17211"/>
          <a:stretch/>
        </p:blipFill>
        <p:spPr>
          <a:xfrm rot="5400000">
            <a:off x="5229412" y="1075764"/>
            <a:ext cx="3989295" cy="3048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91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6120680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>
              <a:defRPr/>
            </a:pPr>
            <a:r>
              <a:rPr lang="fr-FR" sz="2000" dirty="0" smtClean="0"/>
              <a:t>Nuits mystérieuses chapitre 7 – </a:t>
            </a:r>
            <a:r>
              <a:rPr lang="fr-FR" sz="2000" i="1" dirty="0" smtClean="0"/>
              <a:t>Les trois jolies princesses</a:t>
            </a:r>
            <a:endParaRPr lang="fr-FR" sz="2000" i="1" dirty="0"/>
          </a:p>
        </p:txBody>
      </p:sp>
      <p:pic>
        <p:nvPicPr>
          <p:cNvPr id="29699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771525"/>
            <a:ext cx="18319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70237">
            <a:off x="2236788" y="839788"/>
            <a:ext cx="1897062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 rot="20837356">
            <a:off x="2729893" y="2157725"/>
            <a:ext cx="859483" cy="369332"/>
          </a:xfrm>
          <a:prstGeom prst="rect">
            <a:avLst/>
          </a:prstGeom>
          <a:gradFill flip="none" rotWithShape="1">
            <a:gsLst>
              <a:gs pos="28000">
                <a:schemeClr val="dk1">
                  <a:tint val="18000"/>
                  <a:satMod val="120000"/>
                  <a:lumMod val="88000"/>
                  <a:alpha val="85000"/>
                </a:schemeClr>
              </a:gs>
              <a:gs pos="100000">
                <a:schemeClr val="dk1">
                  <a:tint val="40000"/>
                  <a:satMod val="100000"/>
                  <a:lumMod val="78000"/>
                  <a:alpha val="85000"/>
                </a:schemeClr>
              </a:gs>
            </a:gsLst>
            <a:lin ang="5400000" scaled="0"/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dirty="0"/>
              <a:t>SANG</a:t>
            </a:r>
          </a:p>
        </p:txBody>
      </p:sp>
      <p:pic>
        <p:nvPicPr>
          <p:cNvPr id="29704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987425"/>
            <a:ext cx="21336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148013"/>
            <a:ext cx="28749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291830"/>
            <a:ext cx="2316335" cy="168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art 9"/>
          <p:cNvSpPr/>
          <p:nvPr/>
        </p:nvSpPr>
        <p:spPr>
          <a:xfrm>
            <a:off x="3491880" y="3651870"/>
            <a:ext cx="648072" cy="720080"/>
          </a:xfrm>
          <a:prstGeom prst="hear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8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6048672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>
              <a:defRPr/>
            </a:pPr>
            <a:r>
              <a:rPr lang="fr-FR" sz="2000" dirty="0" smtClean="0"/>
              <a:t>Nuits mystérieuses chapitre 7 – </a:t>
            </a:r>
            <a:r>
              <a:rPr lang="fr-FR" sz="2000" i="1" dirty="0" smtClean="0"/>
              <a:t>Les trois jolies princesses</a:t>
            </a:r>
            <a:endParaRPr lang="fr-FR" sz="2000" i="1" dirty="0"/>
          </a:p>
        </p:txBody>
      </p:sp>
      <p:sp>
        <p:nvSpPr>
          <p:cNvPr id="3" name="Rechthoek 2"/>
          <p:cNvSpPr/>
          <p:nvPr/>
        </p:nvSpPr>
        <p:spPr>
          <a:xfrm>
            <a:off x="251520" y="4587974"/>
            <a:ext cx="612068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 err="1">
                <a:hlinkClick r:id="rId2"/>
              </a:rPr>
              <a:t>https</a:t>
            </a:r>
            <a:r>
              <a:rPr lang="fr-FR" dirty="0">
                <a:hlinkClick r:id="rId2"/>
              </a:rPr>
              <a:t>://</a:t>
            </a:r>
            <a:r>
              <a:rPr lang="fr-FR" dirty="0" err="1">
                <a:hlinkClick r:id="rId2"/>
              </a:rPr>
              <a:t>www.youtube.com</a:t>
            </a:r>
            <a:r>
              <a:rPr lang="fr-FR" dirty="0">
                <a:hlinkClick r:id="rId2"/>
              </a:rPr>
              <a:t>/</a:t>
            </a:r>
            <a:r>
              <a:rPr lang="fr-FR" dirty="0" err="1">
                <a:hlinkClick r:id="rId2"/>
              </a:rPr>
              <a:t>watch?v</a:t>
            </a:r>
            <a:r>
              <a:rPr lang="fr-FR" dirty="0">
                <a:hlinkClick r:id="rId2"/>
              </a:rPr>
              <a:t>=WYLy9Erth-0</a:t>
            </a:r>
            <a:endParaRPr lang="fr-FR" dirty="0"/>
          </a:p>
        </p:txBody>
      </p:sp>
      <p:pic>
        <p:nvPicPr>
          <p:cNvPr id="4" name="Afbeelding 3" descr="Schermafbeelding 2019-12-16 om 00.03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8864"/>
            <a:ext cx="6048672" cy="29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77305" y="110435"/>
            <a:ext cx="8901042" cy="584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 smtClean="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Rudolph le renne au nez rouge</a:t>
            </a:r>
            <a:endParaRPr kumimoji="0" lang="fr-FR" sz="3200" b="0" i="0" u="none" strike="noStrike" kern="1200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Actieknop: Document 2">
            <a:hlinkClick r:id="rId3" action="ppaction://hlinkfile" highlightClick="1"/>
          </p:cNvPr>
          <p:cNvSpPr/>
          <p:nvPr/>
        </p:nvSpPr>
        <p:spPr>
          <a:xfrm>
            <a:off x="2267744" y="3075806"/>
            <a:ext cx="1296144" cy="1440160"/>
          </a:xfrm>
          <a:prstGeom prst="actionButtonDocumen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Afbeelding 3" descr="red-nose-reindeer-4620133_19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320">
            <a:off x="4644008" y="771550"/>
            <a:ext cx="2619100" cy="415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5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17-12-12 om 21.51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1203598"/>
            <a:ext cx="3851127" cy="29706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4402138" cy="63658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 smtClean="0">
                <a:latin typeface="Colonna MT"/>
                <a:cs typeface="Colonna MT"/>
              </a:rPr>
              <a:t>L</a:t>
            </a:r>
            <a:r>
              <a:rPr lang="fr-FR" dirty="0" smtClean="0">
                <a:latin typeface="Colonna MT"/>
                <a:cs typeface="Colonna MT"/>
              </a:rPr>
              <a:t>e chat de Simon</a:t>
            </a:r>
            <a:endParaRPr lang="fr-FR" dirty="0">
              <a:latin typeface="Colonna MT"/>
              <a:cs typeface="Colonna MT"/>
            </a:endParaRPr>
          </a:p>
        </p:txBody>
      </p:sp>
      <p:pic>
        <p:nvPicPr>
          <p:cNvPr id="45058" name="Afbeelding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05286">
            <a:off x="7505700" y="-14288"/>
            <a:ext cx="1584325" cy="13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499992" y="4299942"/>
            <a:ext cx="44644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Vocabulaire </a:t>
            </a:r>
            <a:r>
              <a:rPr lang="fr-FR" dirty="0" err="1" smtClean="0"/>
              <a:t>quizlet</a:t>
            </a:r>
            <a:endParaRPr lang="fr-FR" dirty="0" smtClean="0"/>
          </a:p>
          <a:p>
            <a:r>
              <a:rPr lang="fr-FR" dirty="0" err="1" smtClean="0">
                <a:hlinkClick r:id="rId5"/>
              </a:rPr>
              <a:t>https</a:t>
            </a:r>
            <a:r>
              <a:rPr lang="fr-FR" dirty="0" smtClean="0">
                <a:hlinkClick r:id="rId5"/>
              </a:rPr>
              <a:t>://</a:t>
            </a:r>
            <a:r>
              <a:rPr lang="fr-FR" dirty="0" err="1" smtClean="0">
                <a:hlinkClick r:id="rId5"/>
              </a:rPr>
              <a:t>quizlet.com</a:t>
            </a:r>
            <a:r>
              <a:rPr lang="fr-FR" dirty="0" smtClean="0">
                <a:hlinkClick r:id="rId5"/>
              </a:rPr>
              <a:t>/253136648/</a:t>
            </a:r>
            <a:r>
              <a:rPr lang="fr-FR" dirty="0" err="1" smtClean="0">
                <a:hlinkClick r:id="rId5"/>
              </a:rPr>
              <a:t>flashcards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193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1560" y="483518"/>
            <a:ext cx="5904656" cy="7155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4" tIns="45718" rIns="91434" bIns="45718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fr-FR" sz="3600" dirty="0" smtClean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des mots et des gestes</a:t>
            </a:r>
            <a:endParaRPr lang="nl-NL" sz="3600" dirty="0">
              <a:solidFill>
                <a:srgbClr val="0000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="" xmlns:a16="http://schemas.microsoft.com/office/drawing/2014/main" id="{D5956C96-AE01-4635-B608-0AA15195F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9951"/>
              </p:ext>
            </p:extLst>
          </p:nvPr>
        </p:nvGraphicFramePr>
        <p:xfrm>
          <a:off x="611560" y="1563638"/>
          <a:ext cx="5908102" cy="2822925"/>
        </p:xfrm>
        <a:graphic>
          <a:graphicData uri="http://schemas.openxmlformats.org/drawingml/2006/table">
            <a:tbl>
              <a:tblPr firstRow="1" firstCol="1" bandRow="1"/>
              <a:tblGrid>
                <a:gridCol w="2954051">
                  <a:extLst>
                    <a:ext uri="{9D8B030D-6E8A-4147-A177-3AD203B41FA5}">
                      <a16:colId xmlns="" xmlns:a16="http://schemas.microsoft.com/office/drawing/2014/main" val="3120057521"/>
                    </a:ext>
                  </a:extLst>
                </a:gridCol>
                <a:gridCol w="2954051">
                  <a:extLst>
                    <a:ext uri="{9D8B030D-6E8A-4147-A177-3AD203B41FA5}">
                      <a16:colId xmlns="" xmlns:a16="http://schemas.microsoft.com/office/drawing/2014/main" val="1847438702"/>
                    </a:ext>
                  </a:extLst>
                </a:gridCol>
              </a:tblGrid>
              <a:tr h="30832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décorez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regardez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montez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disparaissez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grimpez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reviens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mettez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voyez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criez</a:t>
                      </a:r>
                    </a:p>
                    <a:p>
                      <a:pPr>
                        <a:defRPr/>
                      </a:pPr>
                      <a:r>
                        <a:rPr lang="fr-FR" dirty="0" smtClean="0">
                          <a:solidFill>
                            <a:srgbClr val="0000FF"/>
                          </a:solidFill>
                        </a:rPr>
                        <a:t>descendez</a:t>
                      </a:r>
                      <a:endParaRPr lang="fr-FR" dirty="0">
                        <a:solidFill>
                          <a:srgbClr val="0000FF"/>
                        </a:solidFill>
                      </a:endParaRPr>
                    </a:p>
                  </a:txBody>
                  <a:tcPr marL="72000" marR="72000" marT="9525" marB="702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versier</a:t>
                      </a: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kijk</a:t>
                      </a: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stap</a:t>
                      </a:r>
                      <a:r>
                        <a:rPr lang="nl-NL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op(in) / ga omhoog</a:t>
                      </a:r>
                      <a:endParaRPr lang="nl-NL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verdwijn</a:t>
                      </a: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klim</a:t>
                      </a: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kom terug</a:t>
                      </a: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zet neer / plaats</a:t>
                      </a: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zie</a:t>
                      </a: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schreeuw</a:t>
                      </a:r>
                    </a:p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ga</a:t>
                      </a:r>
                      <a:r>
                        <a:rPr lang="nl-NL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naar beneden</a:t>
                      </a:r>
                      <a:endParaRPr lang="nl-NL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000" marR="72000" marT="9525" marB="70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7201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5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4402138" cy="63658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 smtClean="0">
                <a:latin typeface="Colonna MT"/>
                <a:cs typeface="Colonna MT"/>
              </a:rPr>
              <a:t>L</a:t>
            </a:r>
            <a:r>
              <a:rPr lang="fr-FR" dirty="0" smtClean="0">
                <a:latin typeface="Colonna MT"/>
                <a:cs typeface="Colonna MT"/>
              </a:rPr>
              <a:t>e chat de Simon</a:t>
            </a:r>
            <a:endParaRPr lang="fr-FR" dirty="0">
              <a:latin typeface="Colonna MT"/>
              <a:cs typeface="Colonna MT"/>
            </a:endParaRPr>
          </a:p>
        </p:txBody>
      </p:sp>
      <p:pic>
        <p:nvPicPr>
          <p:cNvPr id="46082" name="Afbeelding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709">
            <a:off x="1190625" y="1101725"/>
            <a:ext cx="214788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48599"/>
              </p:ext>
            </p:extLst>
          </p:nvPr>
        </p:nvGraphicFramePr>
        <p:xfrm>
          <a:off x="250825" y="3148013"/>
          <a:ext cx="8642350" cy="167005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04680"/>
                <a:gridCol w="2664725"/>
                <a:gridCol w="3072945"/>
              </a:tblGrid>
              <a:tr h="365794"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Verleden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tijd</a:t>
                      </a:r>
                      <a:endParaRPr lang="fr-FR" sz="1800" dirty="0"/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Tegenwoordige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1800" baseline="0" dirty="0" err="1" smtClean="0"/>
                        <a:t>tijd</a:t>
                      </a:r>
                      <a:endParaRPr lang="fr-FR" sz="1800" dirty="0"/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Vertaling</a:t>
                      </a:r>
                      <a:endParaRPr lang="fr-FR" sz="1800" dirty="0"/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88">
                <a:tc>
                  <a:txBody>
                    <a:bodyPr/>
                    <a:lstStyle/>
                    <a:p>
                      <a:r>
                        <a:rPr lang="fr-FR" sz="1800" b="1" dirty="0" smtClean="0">
                          <a:solidFill>
                            <a:srgbClr val="008000"/>
                          </a:solidFill>
                        </a:rPr>
                        <a:t>il / elle est</a:t>
                      </a:r>
                      <a:r>
                        <a:rPr lang="fr-FR" sz="1800" b="1" baseline="0" dirty="0" smtClean="0">
                          <a:solidFill>
                            <a:srgbClr val="008000"/>
                          </a:solidFill>
                        </a:rPr>
                        <a:t> venu</a:t>
                      </a:r>
                      <a:endParaRPr lang="fr-FR" sz="18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 smtClean="0">
                          <a:solidFill>
                            <a:srgbClr val="0000FF"/>
                          </a:solidFill>
                        </a:rPr>
                        <a:t>il / elle vient</a:t>
                      </a:r>
                      <a:endParaRPr lang="fr-FR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hij</a:t>
                      </a:r>
                      <a:r>
                        <a:rPr lang="fr-FR" sz="1800" dirty="0" smtClean="0"/>
                        <a:t>/</a:t>
                      </a:r>
                      <a:r>
                        <a:rPr lang="fr-FR" sz="1800" dirty="0" err="1" smtClean="0"/>
                        <a:t>zij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kwam</a:t>
                      </a:r>
                      <a:r>
                        <a:rPr lang="fr-FR" sz="1800" baseline="0" dirty="0" smtClean="0"/>
                        <a:t> / </a:t>
                      </a:r>
                      <a:r>
                        <a:rPr lang="fr-FR" sz="1800" baseline="0" dirty="0" err="1" smtClean="0"/>
                        <a:t>komt</a:t>
                      </a:r>
                      <a:endParaRPr lang="fr-FR" sz="1800" dirty="0"/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88">
                <a:tc>
                  <a:txBody>
                    <a:bodyPr/>
                    <a:lstStyle/>
                    <a:p>
                      <a:r>
                        <a:rPr lang="fr-FR" sz="1800" b="1" dirty="0" smtClean="0">
                          <a:solidFill>
                            <a:srgbClr val="008000"/>
                          </a:solidFill>
                        </a:rPr>
                        <a:t>il</a:t>
                      </a:r>
                      <a:r>
                        <a:rPr lang="fr-FR" sz="1800" b="1" baseline="0" dirty="0" smtClean="0">
                          <a:solidFill>
                            <a:srgbClr val="008000"/>
                          </a:solidFill>
                        </a:rPr>
                        <a:t> / elle a commencé à jouer</a:t>
                      </a:r>
                      <a:endParaRPr lang="fr-FR" sz="18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 smtClean="0">
                          <a:solidFill>
                            <a:srgbClr val="0000FF"/>
                          </a:solidFill>
                        </a:rPr>
                        <a:t>il</a:t>
                      </a:r>
                      <a:r>
                        <a:rPr lang="fr-FR" sz="1800" b="1" baseline="0" dirty="0" smtClean="0">
                          <a:solidFill>
                            <a:srgbClr val="0000FF"/>
                          </a:solidFill>
                        </a:rPr>
                        <a:t> / elle commence à jouer</a:t>
                      </a:r>
                      <a:endParaRPr lang="fr-FR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hij</a:t>
                      </a:r>
                      <a:r>
                        <a:rPr lang="fr-FR" sz="1800" dirty="0" smtClean="0"/>
                        <a:t>/</a:t>
                      </a:r>
                      <a:r>
                        <a:rPr lang="fr-FR" sz="1800" dirty="0" err="1" smtClean="0"/>
                        <a:t>zij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begon</a:t>
                      </a:r>
                      <a:r>
                        <a:rPr lang="fr-FR" sz="1800" dirty="0" smtClean="0"/>
                        <a:t> / </a:t>
                      </a:r>
                      <a:r>
                        <a:rPr lang="fr-FR" sz="1800" dirty="0" err="1" smtClean="0"/>
                        <a:t>begint</a:t>
                      </a:r>
                      <a:r>
                        <a:rPr lang="fr-FR" sz="1800" dirty="0" smtClean="0"/>
                        <a:t> te </a:t>
                      </a:r>
                      <a:r>
                        <a:rPr lang="fr-FR" sz="1800" dirty="0" err="1" smtClean="0"/>
                        <a:t>spelen</a:t>
                      </a:r>
                      <a:endParaRPr lang="fr-FR" sz="1800" dirty="0"/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081">
                <a:tc>
                  <a:txBody>
                    <a:bodyPr/>
                    <a:lstStyle/>
                    <a:p>
                      <a:r>
                        <a:rPr lang="fr-FR" sz="1800" b="1" dirty="0" smtClean="0">
                          <a:solidFill>
                            <a:srgbClr val="008000"/>
                          </a:solidFill>
                        </a:rPr>
                        <a:t>il est</a:t>
                      </a:r>
                      <a:r>
                        <a:rPr lang="fr-FR" sz="1800" b="1" baseline="0" dirty="0" smtClean="0">
                          <a:solidFill>
                            <a:srgbClr val="008000"/>
                          </a:solidFill>
                        </a:rPr>
                        <a:t> tombé</a:t>
                      </a:r>
                      <a:endParaRPr lang="fr-FR" sz="18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dirty="0" smtClean="0">
                          <a:solidFill>
                            <a:srgbClr val="0000FF"/>
                          </a:solidFill>
                        </a:rPr>
                        <a:t>il tombe</a:t>
                      </a:r>
                      <a:endParaRPr lang="fr-FR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hij</a:t>
                      </a:r>
                      <a:r>
                        <a:rPr lang="fr-FR" sz="1800" baseline="0" dirty="0" smtClean="0"/>
                        <a:t> </a:t>
                      </a:r>
                      <a:r>
                        <a:rPr lang="fr-FR" sz="1800" baseline="0" dirty="0" err="1" smtClean="0"/>
                        <a:t>viel</a:t>
                      </a:r>
                      <a:r>
                        <a:rPr lang="fr-FR" sz="1800" baseline="0" dirty="0" smtClean="0"/>
                        <a:t> / </a:t>
                      </a:r>
                      <a:r>
                        <a:rPr lang="fr-FR" sz="1800" baseline="0" dirty="0" err="1" smtClean="0"/>
                        <a:t>valt</a:t>
                      </a:r>
                      <a:endParaRPr lang="fr-FR" sz="1800" dirty="0"/>
                    </a:p>
                  </a:txBody>
                  <a:tcPr marL="91455" marR="91455" marT="45724" marB="457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ctrTitle"/>
          </p:nvPr>
        </p:nvSpPr>
        <p:spPr>
          <a:xfrm>
            <a:off x="893763" y="1379538"/>
            <a:ext cx="7358062" cy="1339850"/>
          </a:xfrm>
        </p:spPr>
        <p:txBody>
          <a:bodyPr lIns="0" tIns="0" rIns="0" bIns="0">
            <a:normAutofit fontScale="90000"/>
          </a:bodyPr>
          <a:lstStyle>
            <a:lvl1pPr>
              <a:defRPr sz="10200">
                <a:latin typeface="Boulder-Cd"/>
                <a:ea typeface="Boulder-Cd"/>
                <a:cs typeface="Boulder-Cd"/>
                <a:sym typeface="Boulder-Cd"/>
              </a:defRPr>
            </a:lvl1pPr>
          </a:lstStyle>
          <a:p>
            <a:pPr defTabSz="5739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t>Le Chat de Simon</a:t>
            </a:r>
          </a:p>
        </p:txBody>
      </p:sp>
      <p:sp>
        <p:nvSpPr>
          <p:cNvPr id="47106" name="Shape 111"/>
          <p:cNvSpPr>
            <a:spLocks noGrp="1"/>
          </p:cNvSpPr>
          <p:nvPr>
            <p:ph type="subTitle" sz="quarter" idx="1"/>
          </p:nvPr>
        </p:nvSpPr>
        <p:spPr>
          <a:xfrm>
            <a:off x="893763" y="2736850"/>
            <a:ext cx="7358062" cy="877888"/>
          </a:xfrm>
        </p:spPr>
        <p:txBody>
          <a:bodyPr lIns="0" tIns="0" rIns="0" bIns="0"/>
          <a:lstStyle/>
          <a:p>
            <a:pPr eaLnBrk="1" hangingPunct="1">
              <a:spcBef>
                <a:spcPct val="0"/>
              </a:spcBef>
            </a:pPr>
            <a:r>
              <a:rPr lang="fr-FR" sz="5600">
                <a:latin typeface="Avenir Book" charset="0"/>
                <a:cs typeface="Avenir Book" charset="0"/>
                <a:sym typeface="Avenir Book" charset="0"/>
              </a:rPr>
              <a:t>Santa Claws</a:t>
            </a:r>
          </a:p>
        </p:txBody>
      </p:sp>
      <p:sp>
        <p:nvSpPr>
          <p:cNvPr id="47107" name="Shape 112"/>
          <p:cNvSpPr>
            <a:spLocks noChangeArrowheads="1"/>
          </p:cNvSpPr>
          <p:nvPr/>
        </p:nvSpPr>
        <p:spPr bwMode="auto">
          <a:xfrm>
            <a:off x="1225550" y="4819650"/>
            <a:ext cx="64023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698" tIns="28698" rIns="28698" bIns="28698">
            <a:spAutoFit/>
          </a:bodyPr>
          <a:lstStyle/>
          <a:p>
            <a:pPr algn="ctr" defTabSz="285750" hangingPunct="0">
              <a:tabLst>
                <a:tab pos="222250" algn="l"/>
                <a:tab pos="446088" algn="l"/>
                <a:tab pos="668338" algn="l"/>
                <a:tab pos="892175" algn="l"/>
                <a:tab pos="1116013" algn="l"/>
                <a:tab pos="1338263" algn="l"/>
                <a:tab pos="1562100" algn="l"/>
                <a:tab pos="1784350" algn="l"/>
                <a:tab pos="2008188" algn="l"/>
                <a:tab pos="2232025" algn="l"/>
                <a:tab pos="2454275" algn="l"/>
                <a:tab pos="2678113" algn="l"/>
              </a:tabLst>
            </a:pPr>
            <a:r>
              <a:rPr lang="fr-FR" sz="1000">
                <a:solidFill>
                  <a:srgbClr val="FFFFFF"/>
                </a:solidFill>
                <a:latin typeface="Avenir Book" charset="0"/>
                <a:cs typeface="Avenir Book" charset="0"/>
                <a:sym typeface="Avenir Book" charset="0"/>
              </a:rPr>
              <a:t>CC-BY-SA 2013 Dustin Williamson </a:t>
            </a:r>
            <a:r>
              <a:rPr lang="fr-FR" sz="1000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●</a:t>
            </a:r>
            <a:r>
              <a:rPr lang="fr-FR" sz="1000">
                <a:solidFill>
                  <a:srgbClr val="FFFFFF"/>
                </a:solidFill>
                <a:latin typeface="Avenir Book" charset="0"/>
                <a:cs typeface="Avenir Book" charset="0"/>
                <a:sym typeface="Avenir Book" charset="0"/>
              </a:rPr>
              <a:t> www.williamsonci.wordpress.com </a:t>
            </a:r>
            <a:r>
              <a:rPr lang="fr-FR" sz="1000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●</a:t>
            </a:r>
            <a:r>
              <a:rPr lang="fr-FR" sz="1000">
                <a:solidFill>
                  <a:srgbClr val="FFFFFF"/>
                </a:solidFill>
                <a:latin typeface="Avenir Book" charset="0"/>
                <a:cs typeface="Avenir Book" charset="0"/>
                <a:sym typeface="Avenir Book" charset="0"/>
              </a:rPr>
              <a:t> Translated to French by Beth Lemoine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1" y="3147814"/>
            <a:ext cx="5184577" cy="78898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latin typeface="Colonna MT"/>
                <a:cs typeface="Colonna MT"/>
              </a:rPr>
              <a:t>Vrai ou Faux ? </a:t>
            </a:r>
            <a:endParaRPr lang="fr-FR" dirty="0">
              <a:latin typeface="Colonna MT"/>
              <a:cs typeface="Colonna MT"/>
            </a:endParaRPr>
          </a:p>
        </p:txBody>
      </p:sp>
      <p:pic>
        <p:nvPicPr>
          <p:cNvPr id="63490" name="image10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95263"/>
            <a:ext cx="5184378" cy="29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67544" y="4515966"/>
            <a:ext cx="85689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>
                <a:hlinkClick r:id="rId4"/>
              </a:rPr>
              <a:t>https</a:t>
            </a:r>
            <a:r>
              <a:rPr lang="fr-FR" dirty="0" smtClean="0">
                <a:hlinkClick r:id="rId4"/>
              </a:rPr>
              <a:t>://</a:t>
            </a:r>
            <a:r>
              <a:rPr lang="fr-FR" dirty="0" err="1" smtClean="0">
                <a:hlinkClick r:id="rId4"/>
              </a:rPr>
              <a:t>quizlet.com</a:t>
            </a:r>
            <a:r>
              <a:rPr lang="fr-FR" dirty="0" smtClean="0">
                <a:hlinkClick r:id="rId4"/>
              </a:rPr>
              <a:t>/171624989/le-chat-de-</a:t>
            </a:r>
            <a:r>
              <a:rPr lang="fr-FR" dirty="0" err="1" smtClean="0">
                <a:hlinkClick r:id="rId4"/>
              </a:rPr>
              <a:t>simon</a:t>
            </a:r>
            <a:r>
              <a:rPr lang="fr-FR" dirty="0" smtClean="0">
                <a:hlinkClick r:id="rId4"/>
              </a:rPr>
              <a:t>-santa-</a:t>
            </a:r>
            <a:r>
              <a:rPr lang="fr-FR" dirty="0" err="1" smtClean="0">
                <a:hlinkClick r:id="rId4"/>
              </a:rPr>
              <a:t>claws</a:t>
            </a:r>
            <a:r>
              <a:rPr lang="fr-FR" dirty="0" smtClean="0">
                <a:hlinkClick r:id="rId4"/>
              </a:rPr>
              <a:t>-vrai-ou-faux-flash-</a:t>
            </a:r>
            <a:r>
              <a:rPr lang="fr-FR" dirty="0" err="1" smtClean="0">
                <a:hlinkClick r:id="rId4"/>
              </a:rPr>
              <a:t>cards</a:t>
            </a:r>
            <a:r>
              <a:rPr lang="fr-FR" dirty="0" smtClean="0">
                <a:hlinkClick r:id="rId4"/>
              </a:rPr>
              <a:t>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611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4402138" cy="63658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 smtClean="0">
                <a:latin typeface="Colonna MT"/>
                <a:cs typeface="Colonna MT"/>
              </a:rPr>
              <a:t>L</a:t>
            </a:r>
            <a:r>
              <a:rPr lang="fr-FR" dirty="0" err="1" smtClean="0">
                <a:latin typeface="Colonna MT"/>
                <a:cs typeface="Colonna MT"/>
              </a:rPr>
              <a:t>ecture</a:t>
            </a:r>
            <a:r>
              <a:rPr lang="fr-FR" dirty="0" smtClean="0">
                <a:latin typeface="Colonna MT"/>
                <a:cs typeface="Colonna MT"/>
              </a:rPr>
              <a:t> au présent</a:t>
            </a:r>
            <a:endParaRPr lang="fr-FR" dirty="0">
              <a:latin typeface="Colonna MT"/>
              <a:cs typeface="Colonna MT"/>
            </a:endParaRPr>
          </a:p>
        </p:txBody>
      </p:sp>
      <p:sp>
        <p:nvSpPr>
          <p:cNvPr id="4" name="Actieknop: Document 3">
            <a:hlinkClick r:id="rId2" action="ppaction://hlinkfile" highlightClick="1"/>
          </p:cNvPr>
          <p:cNvSpPr/>
          <p:nvPr/>
        </p:nvSpPr>
        <p:spPr>
          <a:xfrm>
            <a:off x="1187624" y="1923678"/>
            <a:ext cx="1872208" cy="2376264"/>
          </a:xfrm>
          <a:prstGeom prst="actionButton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Afbeelding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47709">
            <a:off x="1318416" y="2232999"/>
            <a:ext cx="1914202" cy="157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38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67494"/>
            <a:ext cx="5976664" cy="5760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nl-NL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nl-NL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calendrier</a:t>
            </a:r>
            <a:endParaRPr lang="nl-NL" sz="2000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683568" y="1203598"/>
            <a:ext cx="6192688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Hans a </a:t>
            </a:r>
            <a:r>
              <a:rPr lang="fr-FR" dirty="0" smtClean="0">
                <a:solidFill>
                  <a:srgbClr val="000000"/>
                </a:solidFill>
              </a:rPr>
              <a:t>été au festival Dickens à </a:t>
            </a:r>
            <a:r>
              <a:rPr lang="fr-FR" dirty="0" err="1" smtClean="0">
                <a:solidFill>
                  <a:srgbClr val="000000"/>
                </a:solidFill>
              </a:rPr>
              <a:t>Lemmer</a:t>
            </a:r>
            <a:r>
              <a:rPr lang="fr-FR" dirty="0" smtClean="0">
                <a:solidFill>
                  <a:srgbClr val="000000"/>
                </a:solidFill>
              </a:rPr>
              <a:t>. Il a bu énormément de vin chaud. C’était très agréable. </a:t>
            </a:r>
          </a:p>
          <a:p>
            <a:r>
              <a:rPr lang="fr-FR" dirty="0" err="1" smtClean="0">
                <a:solidFill>
                  <a:srgbClr val="000000"/>
                </a:solidFill>
              </a:rPr>
              <a:t>Folkert</a:t>
            </a:r>
            <a:r>
              <a:rPr lang="fr-FR" dirty="0" smtClean="0">
                <a:solidFill>
                  <a:srgbClr val="000000"/>
                </a:solidFill>
              </a:rPr>
              <a:t> : Il a décoré 2 sapins dans la rue de sa ville. 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Judith : Jeudi elle a fait une couronne de noël au travail avec ses collègues. </a:t>
            </a:r>
            <a:r>
              <a:rPr lang="fr-FR" dirty="0" smtClean="0">
                <a:solidFill>
                  <a:srgbClr val="000000"/>
                </a:solidFill>
              </a:rPr>
              <a:t>Elle a utilisé des branches de sapin et des boules vertes. 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Herman: Il a présenté les tableaux aux visiteurs de son exposition. 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155926"/>
            <a:ext cx="8208963" cy="57222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800" dirty="0" err="1">
                <a:latin typeface="Colonna MT"/>
                <a:cs typeface="Colonna MT"/>
                <a:hlinkClick r:id="rId2"/>
              </a:rPr>
              <a:t>https</a:t>
            </a:r>
            <a:r>
              <a:rPr lang="fr-FR" sz="2800" dirty="0">
                <a:latin typeface="Colonna MT"/>
                <a:cs typeface="Colonna MT"/>
                <a:hlinkClick r:id="rId2"/>
              </a:rPr>
              <a:t>://</a:t>
            </a:r>
            <a:r>
              <a:rPr lang="fr-FR" sz="2800" dirty="0" err="1">
                <a:latin typeface="Colonna MT"/>
                <a:cs typeface="Colonna MT"/>
                <a:hlinkClick r:id="rId2"/>
              </a:rPr>
              <a:t>www.youtube.com</a:t>
            </a:r>
            <a:r>
              <a:rPr lang="fr-FR" sz="2800" dirty="0">
                <a:latin typeface="Colonna MT"/>
                <a:cs typeface="Colonna MT"/>
                <a:hlinkClick r:id="rId2"/>
              </a:rPr>
              <a:t>/</a:t>
            </a:r>
            <a:r>
              <a:rPr lang="fr-FR" sz="2800" dirty="0" err="1">
                <a:latin typeface="Colonna MT"/>
                <a:cs typeface="Colonna MT"/>
                <a:hlinkClick r:id="rId2"/>
              </a:rPr>
              <a:t>watch?v</a:t>
            </a:r>
            <a:r>
              <a:rPr lang="fr-FR" sz="2800" dirty="0">
                <a:latin typeface="Colonna MT"/>
                <a:cs typeface="Colonna MT"/>
                <a:hlinkClick r:id="rId2"/>
              </a:rPr>
              <a:t>=nn2h3_aH3vo</a:t>
            </a:r>
            <a:endParaRPr lang="fr-FR" sz="2800" dirty="0">
              <a:latin typeface="Colonna MT"/>
              <a:cs typeface="Colonna MT"/>
            </a:endParaRPr>
          </a:p>
        </p:txBody>
      </p:sp>
      <p:pic>
        <p:nvPicPr>
          <p:cNvPr id="63490" name="image10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95263"/>
            <a:ext cx="6658620" cy="374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23528" y="206375"/>
            <a:ext cx="3240360" cy="6371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sz="3600" dirty="0" smtClean="0"/>
              <a:t>Le jeu - </a:t>
            </a:r>
            <a:r>
              <a:rPr lang="fr-FR" sz="3600" dirty="0" err="1" smtClean="0"/>
              <a:t>Dobble</a:t>
            </a:r>
            <a:endParaRPr lang="fr-FR" sz="3600" dirty="0"/>
          </a:p>
        </p:txBody>
      </p:sp>
      <p:sp>
        <p:nvSpPr>
          <p:cNvPr id="3" name="Rechthoek 2"/>
          <p:cNvSpPr/>
          <p:nvPr/>
        </p:nvSpPr>
        <p:spPr>
          <a:xfrm>
            <a:off x="251520" y="1140589"/>
            <a:ext cx="6606480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smtClean="0"/>
              <a:t>Il y a 55 cartes.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Chaque </a:t>
            </a:r>
            <a:r>
              <a:rPr lang="fr-FR" sz="2000" dirty="0"/>
              <a:t>carte porte 8 symboles différents ;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/>
              <a:t>Il y a toujours un et un seul symbole commun entre deux </a:t>
            </a:r>
            <a:r>
              <a:rPr lang="fr-FR" sz="2000" dirty="0" smtClean="0"/>
              <a:t>cartes.</a:t>
            </a:r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Le </a:t>
            </a:r>
            <a:r>
              <a:rPr lang="fr-FR" sz="2000" dirty="0"/>
              <a:t>but du jeu est de trouver le dessin en commun entre deux </a:t>
            </a:r>
            <a:r>
              <a:rPr lang="fr-FR" sz="2000" dirty="0" smtClean="0"/>
              <a:t>cartes </a:t>
            </a:r>
            <a:r>
              <a:rPr lang="fr-FR" sz="2000" dirty="0"/>
              <a:t>et de l'annoncer.</a:t>
            </a:r>
          </a:p>
        </p:txBody>
      </p:sp>
      <p:sp>
        <p:nvSpPr>
          <p:cNvPr id="6" name="Rechthoek 5"/>
          <p:cNvSpPr/>
          <p:nvPr/>
        </p:nvSpPr>
        <p:spPr>
          <a:xfrm>
            <a:off x="251520" y="3219822"/>
            <a:ext cx="842493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u="sng" dirty="0"/>
              <a:t>La parole prime sur l'action</a:t>
            </a:r>
            <a:r>
              <a:rPr lang="fr-FR" u="sng" dirty="0"/>
              <a:t>. </a:t>
            </a:r>
            <a:endParaRPr lang="fr-FR" u="sng" dirty="0" smtClean="0"/>
          </a:p>
          <a:p>
            <a:r>
              <a:rPr lang="fr-FR" dirty="0" smtClean="0"/>
              <a:t>Un </a:t>
            </a:r>
            <a:r>
              <a:rPr lang="fr-FR" dirty="0"/>
              <a:t>joueur ne </a:t>
            </a:r>
            <a:r>
              <a:rPr lang="fr-FR" dirty="0" smtClean="0"/>
              <a:t>peut pas prendre une </a:t>
            </a:r>
            <a:r>
              <a:rPr lang="fr-FR" dirty="0"/>
              <a:t>carte avant d'avoir nommé le symbole. </a:t>
            </a:r>
            <a:r>
              <a:rPr lang="fr-FR" dirty="0" smtClean="0"/>
              <a:t>((FR / NL)</a:t>
            </a:r>
          </a:p>
          <a:p>
            <a:r>
              <a:rPr lang="fr-FR" dirty="0" smtClean="0"/>
              <a:t>Si </a:t>
            </a:r>
            <a:r>
              <a:rPr lang="fr-FR" dirty="0"/>
              <a:t>les joueurs parlent en même temps, c'est l'action qui prime</a:t>
            </a:r>
            <a:r>
              <a:rPr lang="fr-FR" dirty="0" smtClean="0"/>
              <a:t>. (ou la langue)</a:t>
            </a:r>
            <a:endParaRPr lang="fr-FR" dirty="0"/>
          </a:p>
        </p:txBody>
      </p:sp>
      <p:sp>
        <p:nvSpPr>
          <p:cNvPr id="7" name="Rechthoek 6"/>
          <p:cNvSpPr/>
          <p:nvPr/>
        </p:nvSpPr>
        <p:spPr>
          <a:xfrm>
            <a:off x="179512" y="4299942"/>
            <a:ext cx="8496944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600" dirty="0" err="1">
                <a:hlinkClick r:id="rId2"/>
              </a:rPr>
              <a:t>https</a:t>
            </a:r>
            <a:r>
              <a:rPr lang="fr-FR" sz="1600" dirty="0">
                <a:hlinkClick r:id="rId2"/>
              </a:rPr>
              <a:t>://</a:t>
            </a:r>
            <a:r>
              <a:rPr lang="fr-FR" sz="1600" dirty="0" err="1">
                <a:hlinkClick r:id="rId2"/>
              </a:rPr>
              <a:t>www.youtube.com</a:t>
            </a:r>
            <a:r>
              <a:rPr lang="fr-FR" sz="1600" dirty="0">
                <a:hlinkClick r:id="rId2"/>
              </a:rPr>
              <a:t>/</a:t>
            </a:r>
            <a:r>
              <a:rPr lang="fr-FR" sz="1600" dirty="0" err="1">
                <a:hlinkClick r:id="rId2"/>
              </a:rPr>
              <a:t>watch?v</a:t>
            </a:r>
            <a:r>
              <a:rPr lang="fr-FR" sz="1600" dirty="0">
                <a:hlinkClick r:id="rId2"/>
              </a:rPr>
              <a:t>=o99Mosi9J_o&amp;index=14&amp;list=PLu10Rk0LvDYddEnHbPkTVl4LDY5R6bslQ&amp;t=1s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8346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23528" y="206375"/>
            <a:ext cx="3240360" cy="6371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sz="3600" dirty="0" smtClean="0"/>
              <a:t>Le jeu - </a:t>
            </a:r>
            <a:r>
              <a:rPr lang="fr-FR" sz="3600" dirty="0" err="1" smtClean="0"/>
              <a:t>Dobble</a:t>
            </a:r>
            <a:endParaRPr lang="fr-FR" sz="3600" dirty="0"/>
          </a:p>
        </p:txBody>
      </p:sp>
      <p:sp>
        <p:nvSpPr>
          <p:cNvPr id="2" name="Rechthoek 1"/>
          <p:cNvSpPr/>
          <p:nvPr/>
        </p:nvSpPr>
        <p:spPr>
          <a:xfrm>
            <a:off x="179512" y="4659982"/>
            <a:ext cx="60486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dirty="0" err="1">
                <a:hlinkClick r:id="rId2"/>
              </a:rPr>
              <a:t>https</a:t>
            </a:r>
            <a:r>
              <a:rPr lang="fr-FR" dirty="0">
                <a:hlinkClick r:id="rId2"/>
              </a:rPr>
              <a:t>://</a:t>
            </a:r>
            <a:r>
              <a:rPr lang="fr-FR" dirty="0" err="1">
                <a:hlinkClick r:id="rId2"/>
              </a:rPr>
              <a:t>www.youtube.com</a:t>
            </a:r>
            <a:r>
              <a:rPr lang="fr-FR" dirty="0">
                <a:hlinkClick r:id="rId2"/>
              </a:rPr>
              <a:t>/</a:t>
            </a:r>
            <a:r>
              <a:rPr lang="fr-FR" dirty="0" err="1">
                <a:hlinkClick r:id="rId2"/>
              </a:rPr>
              <a:t>watch?v</a:t>
            </a:r>
            <a:r>
              <a:rPr lang="fr-FR" dirty="0">
                <a:hlinkClick r:id="rId2"/>
              </a:rPr>
              <a:t>=lk2b6RkUQbs</a:t>
            </a:r>
            <a:endParaRPr lang="fr-FR" dirty="0"/>
          </a:p>
        </p:txBody>
      </p:sp>
      <p:sp>
        <p:nvSpPr>
          <p:cNvPr id="14" name="Rechthoek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numCol="4">
            <a:spAutoFit/>
          </a:bodyPr>
          <a:lstStyle/>
          <a:p>
            <a:r>
              <a:rPr lang="fr-FR" sz="1100" noProof="1" smtClean="0"/>
              <a:t>1. Zèbre</a:t>
            </a:r>
          </a:p>
          <a:p>
            <a:endParaRPr lang="fr-FR" sz="1100" noProof="1" smtClean="0"/>
          </a:p>
          <a:p>
            <a:r>
              <a:rPr lang="fr-FR" sz="1100" noProof="1" smtClean="0"/>
              <a:t>2. Pomme - </a:t>
            </a:r>
            <a:r>
              <a:rPr lang="fr-FR" sz="1100" noProof="1" smtClean="0">
                <a:solidFill>
                  <a:srgbClr val="FFFF00"/>
                </a:solidFill>
              </a:rPr>
              <a:t>appel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3. Bonhomme - </a:t>
            </a:r>
            <a:r>
              <a:rPr lang="fr-FR" sz="1100" noProof="1" smtClean="0">
                <a:solidFill>
                  <a:srgbClr val="FFFF00"/>
                </a:solidFill>
              </a:rPr>
              <a:t>mannetje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4. Goutte d’eau - </a:t>
            </a:r>
            <a:r>
              <a:rPr lang="fr-FR" sz="1100" noProof="1" smtClean="0">
                <a:solidFill>
                  <a:srgbClr val="FFFF00"/>
                </a:solidFill>
              </a:rPr>
              <a:t>druppel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5. Clown -</a:t>
            </a:r>
          </a:p>
          <a:p>
            <a:endParaRPr lang="fr-FR" sz="1100" noProof="1" smtClean="0"/>
          </a:p>
          <a:p>
            <a:r>
              <a:rPr lang="fr-FR" sz="1100" noProof="1" smtClean="0"/>
              <a:t>6. Ampoule - </a:t>
            </a:r>
            <a:r>
              <a:rPr lang="fr-FR" sz="1100" noProof="1" smtClean="0">
                <a:solidFill>
                  <a:srgbClr val="FFFF00"/>
                </a:solidFill>
              </a:rPr>
              <a:t>lampje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7. Fromage -</a:t>
            </a:r>
            <a:r>
              <a:rPr lang="fr-FR" sz="1100" noProof="1" smtClean="0">
                <a:solidFill>
                  <a:srgbClr val="FFFF00"/>
                </a:solidFill>
              </a:rPr>
              <a:t> kaas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8. Clef - </a:t>
            </a:r>
            <a:r>
              <a:rPr lang="fr-FR" sz="1100" noProof="1" smtClean="0">
                <a:solidFill>
                  <a:srgbClr val="FFFF00"/>
                </a:solidFill>
              </a:rPr>
              <a:t>sleutel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9. Dauphin - </a:t>
            </a:r>
            <a:r>
              <a:rPr lang="fr-FR" sz="1100" noProof="1" smtClean="0">
                <a:solidFill>
                  <a:srgbClr val="FFFF00"/>
                </a:solidFill>
              </a:rPr>
              <a:t>dolfijn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10. Biberon - </a:t>
            </a:r>
            <a:r>
              <a:rPr lang="fr-FR" sz="1100" noProof="1" smtClean="0">
                <a:solidFill>
                  <a:srgbClr val="FFFF00"/>
                </a:solidFill>
              </a:rPr>
              <a:t> flesje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11. Cadenas - </a:t>
            </a:r>
            <a:r>
              <a:rPr lang="fr-FR" sz="1100" noProof="1" smtClean="0">
                <a:solidFill>
                  <a:srgbClr val="FFFF00"/>
                </a:solidFill>
              </a:rPr>
              <a:t>slotje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12. Araignée </a:t>
            </a:r>
            <a:r>
              <a:rPr lang="fr-FR" sz="1100" noProof="1" smtClean="0">
                <a:solidFill>
                  <a:srgbClr val="FFFF00"/>
                </a:solidFill>
              </a:rPr>
              <a:t> spin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13. Coccinelle  </a:t>
            </a:r>
            <a:r>
              <a:rPr lang="fr-FR" sz="1100" noProof="1" smtClean="0">
                <a:solidFill>
                  <a:srgbClr val="FFFF00"/>
                </a:solidFill>
              </a:rPr>
              <a:t>lieveheersbeetje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14. Toile d’araignée</a:t>
            </a:r>
            <a:r>
              <a:rPr lang="fr-FR" sz="1100" noProof="1" smtClean="0">
                <a:solidFill>
                  <a:srgbClr val="FFFF00"/>
                </a:solidFill>
              </a:rPr>
              <a:t> spinneweb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15. Dinosaure</a:t>
            </a:r>
          </a:p>
          <a:p>
            <a:endParaRPr lang="fr-FR" sz="1100" noProof="1" smtClean="0"/>
          </a:p>
          <a:p>
            <a:r>
              <a:rPr lang="fr-FR" sz="1100" noProof="1" smtClean="0"/>
              <a:t>16. Soleil </a:t>
            </a:r>
            <a:r>
              <a:rPr lang="fr-FR" sz="1100" noProof="1" smtClean="0">
                <a:solidFill>
                  <a:srgbClr val="FFFF00"/>
                </a:solidFill>
              </a:rPr>
              <a:t>- zon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17. Cœur -</a:t>
            </a:r>
            <a:r>
              <a:rPr lang="fr-FR" sz="1100" noProof="1" smtClean="0">
                <a:solidFill>
                  <a:srgbClr val="FFFF00"/>
                </a:solidFill>
              </a:rPr>
              <a:t> hart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18. Sens interdit - </a:t>
            </a:r>
            <a:r>
              <a:rPr lang="fr-FR" sz="1100" noProof="1" smtClean="0">
                <a:solidFill>
                  <a:srgbClr val="FFFF00"/>
                </a:solidFill>
              </a:rPr>
              <a:t>verboden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19. Cactus </a:t>
            </a:r>
          </a:p>
          <a:p>
            <a:endParaRPr lang="fr-FR" sz="1100" noProof="1" smtClean="0"/>
          </a:p>
          <a:p>
            <a:r>
              <a:rPr lang="fr-FR" sz="1100" noProof="1" smtClean="0"/>
              <a:t>20. Point d’interrogation  </a:t>
            </a:r>
            <a:r>
              <a:rPr lang="fr-FR" sz="1100" noProof="1" smtClean="0">
                <a:solidFill>
                  <a:srgbClr val="FFFF00"/>
                </a:solidFill>
              </a:rPr>
              <a:t>?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21. Lune - </a:t>
            </a:r>
            <a:r>
              <a:rPr lang="fr-FR" sz="1100" noProof="1" smtClean="0">
                <a:solidFill>
                  <a:srgbClr val="FFFF00"/>
                </a:solidFill>
              </a:rPr>
              <a:t>maan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22. Flocon - </a:t>
            </a:r>
            <a:r>
              <a:rPr lang="fr-FR" sz="1100" noProof="1" smtClean="0">
                <a:solidFill>
                  <a:srgbClr val="FFFF00"/>
                </a:solidFill>
              </a:rPr>
              <a:t> vlokje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23. Horloge - </a:t>
            </a:r>
            <a:r>
              <a:rPr lang="fr-FR" sz="1100" noProof="1" smtClean="0">
                <a:solidFill>
                  <a:srgbClr val="FFFF00"/>
                </a:solidFill>
              </a:rPr>
              <a:t>klok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24. Fleur - </a:t>
            </a:r>
            <a:r>
              <a:rPr lang="fr-FR" sz="1100" noProof="1" smtClean="0">
                <a:solidFill>
                  <a:srgbClr val="FFFF00"/>
                </a:solidFill>
              </a:rPr>
              <a:t>bloem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25. Ying yang</a:t>
            </a:r>
          </a:p>
          <a:p>
            <a:endParaRPr lang="fr-FR" sz="1100" noProof="1" smtClean="0"/>
          </a:p>
          <a:p>
            <a:r>
              <a:rPr lang="fr-FR" sz="1100" noProof="1" smtClean="0"/>
              <a:t>26. Dobble - </a:t>
            </a:r>
            <a:r>
              <a:rPr lang="fr-FR" sz="1100" noProof="1" smtClean="0">
                <a:solidFill>
                  <a:srgbClr val="FFFF00"/>
                </a:solidFill>
              </a:rPr>
              <a:t>dobble teken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27. Fantôme </a:t>
            </a:r>
            <a:r>
              <a:rPr lang="fr-FR" sz="1100" noProof="1" smtClean="0">
                <a:solidFill>
                  <a:srgbClr val="FFFF00"/>
                </a:solidFill>
              </a:rPr>
              <a:t>- spook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28. Bouche - </a:t>
            </a:r>
            <a:r>
              <a:rPr lang="fr-FR" sz="1100" noProof="1" smtClean="0">
                <a:solidFill>
                  <a:srgbClr val="FFFF00"/>
                </a:solidFill>
              </a:rPr>
              <a:t>mond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29. Chien jaune - </a:t>
            </a:r>
            <a:r>
              <a:rPr lang="fr-FR" sz="1100" noProof="1" smtClean="0">
                <a:solidFill>
                  <a:srgbClr val="FFFF00"/>
                </a:solidFill>
              </a:rPr>
              <a:t>gele  hond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30. Crayon - </a:t>
            </a:r>
            <a:r>
              <a:rPr lang="fr-FR" sz="1100" noProof="1" smtClean="0">
                <a:solidFill>
                  <a:srgbClr val="FFFF00"/>
                </a:solidFill>
              </a:rPr>
              <a:t> potlood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31. Clef de sol </a:t>
            </a:r>
            <a:r>
              <a:rPr lang="fr-FR" sz="1100" noProof="1" smtClean="0">
                <a:solidFill>
                  <a:srgbClr val="FFFF00"/>
                </a:solidFill>
              </a:rPr>
              <a:t>muzieksleutel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32. Cible </a:t>
            </a:r>
            <a:r>
              <a:rPr lang="fr-FR" sz="1100" noProof="1" smtClean="0">
                <a:solidFill>
                  <a:srgbClr val="FFFF00"/>
                </a:solidFill>
              </a:rPr>
              <a:t>- doel(wit)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33. Tête de mort </a:t>
            </a:r>
            <a:r>
              <a:rPr lang="fr-FR" sz="1100" noProof="1" smtClean="0">
                <a:solidFill>
                  <a:srgbClr val="FFFF00"/>
                </a:solidFill>
              </a:rPr>
              <a:t> - doodshoofd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34. Bombe -</a:t>
            </a:r>
            <a:r>
              <a:rPr lang="fr-FR" sz="1100" noProof="1" smtClean="0">
                <a:solidFill>
                  <a:srgbClr val="FFFF00"/>
                </a:solidFill>
              </a:rPr>
              <a:t> bom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35. Art - </a:t>
            </a:r>
            <a:r>
              <a:rPr lang="fr-FR" sz="1100" noProof="1" smtClean="0">
                <a:solidFill>
                  <a:srgbClr val="FFFF00"/>
                </a:solidFill>
              </a:rPr>
              <a:t> kunst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36. Stop - </a:t>
            </a:r>
          </a:p>
          <a:p>
            <a:endParaRPr lang="fr-FR" sz="1100" noProof="1" smtClean="0"/>
          </a:p>
          <a:p>
            <a:r>
              <a:rPr lang="fr-FR" sz="1100" noProof="1" smtClean="0"/>
              <a:t>37. Flamme -</a:t>
            </a:r>
            <a:r>
              <a:rPr lang="fr-FR" sz="1100" noProof="1" smtClean="0">
                <a:solidFill>
                  <a:srgbClr val="FFFF00"/>
                </a:solidFill>
              </a:rPr>
              <a:t>vlam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38. Igloo </a:t>
            </a:r>
          </a:p>
          <a:p>
            <a:endParaRPr lang="fr-FR" sz="1100" noProof="1" smtClean="0"/>
          </a:p>
          <a:p>
            <a:r>
              <a:rPr lang="fr-FR" sz="1100" noProof="1" smtClean="0"/>
              <a:t>39. Chat - </a:t>
            </a:r>
            <a:r>
              <a:rPr lang="fr-FR" sz="1100" noProof="1" smtClean="0">
                <a:solidFill>
                  <a:srgbClr val="FFFF00"/>
                </a:solidFill>
              </a:rPr>
              <a:t>kat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40. Peinture verte -</a:t>
            </a:r>
            <a:r>
              <a:rPr lang="fr-FR" sz="1100" noProof="1" smtClean="0">
                <a:solidFill>
                  <a:srgbClr val="FFFF00"/>
                </a:solidFill>
              </a:rPr>
              <a:t> groene verf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41. Voiture -</a:t>
            </a:r>
            <a:r>
              <a:rPr lang="fr-FR" sz="1100" noProof="1" smtClean="0">
                <a:solidFill>
                  <a:srgbClr val="FFFF00"/>
                </a:solidFill>
              </a:rPr>
              <a:t> auto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42. Marteau orange </a:t>
            </a:r>
            <a:r>
              <a:rPr lang="fr-FR" sz="1100" noProof="1" smtClean="0">
                <a:solidFill>
                  <a:srgbClr val="FFFF00"/>
                </a:solidFill>
              </a:rPr>
              <a:t>oranje hamer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43. Trèfle à 4 feuille </a:t>
            </a:r>
            <a:r>
              <a:rPr lang="fr-FR" sz="1100" noProof="1" smtClean="0">
                <a:solidFill>
                  <a:srgbClr val="FFFF00"/>
                </a:solidFill>
              </a:rPr>
              <a:t>klavertje 4</a:t>
            </a:r>
          </a:p>
          <a:p>
            <a:endParaRPr lang="fr-FR" sz="1100" noProof="1" smtClean="0"/>
          </a:p>
          <a:p>
            <a:r>
              <a:rPr lang="fr-FR" sz="1100" noProof="1" smtClean="0"/>
              <a:t>44. Carotte - </a:t>
            </a:r>
            <a:r>
              <a:rPr lang="fr-FR" sz="1100" noProof="1" smtClean="0">
                <a:solidFill>
                  <a:srgbClr val="FFFF00"/>
                </a:solidFill>
              </a:rPr>
              <a:t>wortel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45. Lunette de soleil - </a:t>
            </a:r>
            <a:r>
              <a:rPr lang="fr-FR" sz="1100" noProof="1" smtClean="0">
                <a:solidFill>
                  <a:srgbClr val="FFFF00"/>
                </a:solidFill>
              </a:rPr>
              <a:t>zonnebril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46. Ciseaux - </a:t>
            </a:r>
            <a:r>
              <a:rPr lang="fr-FR" sz="1100" noProof="1" smtClean="0">
                <a:solidFill>
                  <a:srgbClr val="FFFF00"/>
                </a:solidFill>
              </a:rPr>
              <a:t>schaar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47. Feuille rouge </a:t>
            </a:r>
            <a:r>
              <a:rPr lang="fr-FR" sz="1100" noProof="1" smtClean="0">
                <a:solidFill>
                  <a:srgbClr val="FFFF00"/>
                </a:solidFill>
              </a:rPr>
              <a:t>rood blaadje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48. Point d’exclamation !</a:t>
            </a:r>
          </a:p>
          <a:p>
            <a:endParaRPr lang="fr-FR" sz="1100" noProof="1" smtClean="0"/>
          </a:p>
          <a:p>
            <a:r>
              <a:rPr lang="fr-FR" sz="1100" noProof="1" smtClean="0"/>
              <a:t>49. Dragon - </a:t>
            </a:r>
            <a:r>
              <a:rPr lang="fr-FR" sz="1100" noProof="1" smtClean="0">
                <a:solidFill>
                  <a:srgbClr val="FFFF00"/>
                </a:solidFill>
              </a:rPr>
              <a:t>draak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50. Bougie - </a:t>
            </a:r>
            <a:r>
              <a:rPr lang="fr-FR" sz="1100" noProof="1" smtClean="0">
                <a:solidFill>
                  <a:srgbClr val="FFFF00"/>
                </a:solidFill>
              </a:rPr>
              <a:t>kaarsje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51. Bonhomme de neige - </a:t>
            </a:r>
            <a:r>
              <a:rPr lang="fr-FR" sz="1100" noProof="1" smtClean="0">
                <a:solidFill>
                  <a:srgbClr val="FFFF00"/>
                </a:solidFill>
              </a:rPr>
              <a:t>sneeuwpop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52. Glaçon - </a:t>
            </a:r>
            <a:r>
              <a:rPr lang="fr-FR" sz="1100" noProof="1" smtClean="0">
                <a:solidFill>
                  <a:srgbClr val="FFFF00"/>
                </a:solidFill>
              </a:rPr>
              <a:t> ijsklontje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53. Ancre -</a:t>
            </a:r>
            <a:r>
              <a:rPr lang="fr-FR" sz="1100" noProof="1" smtClean="0">
                <a:solidFill>
                  <a:srgbClr val="FFFF00"/>
                </a:solidFill>
              </a:rPr>
              <a:t> anker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54. Arbre - </a:t>
            </a:r>
            <a:r>
              <a:rPr lang="fr-FR" sz="1100" noProof="1" smtClean="0">
                <a:solidFill>
                  <a:srgbClr val="FFFF00"/>
                </a:solidFill>
              </a:rPr>
              <a:t>boom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55. Œil violet -</a:t>
            </a:r>
            <a:r>
              <a:rPr lang="fr-FR" sz="1100" noProof="1" smtClean="0">
                <a:solidFill>
                  <a:srgbClr val="FFFF00"/>
                </a:solidFill>
              </a:rPr>
              <a:t> paars oog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56. Petit cheval d’échec -</a:t>
            </a:r>
            <a:r>
              <a:rPr lang="fr-FR" sz="1100" noProof="1" smtClean="0">
                <a:solidFill>
                  <a:srgbClr val="FFFF00"/>
                </a:solidFill>
              </a:rPr>
              <a:t> paard</a:t>
            </a:r>
            <a:endParaRPr lang="fr-FR" sz="1100" noProof="1" smtClean="0"/>
          </a:p>
          <a:p>
            <a:endParaRPr lang="fr-FR" sz="1100" noProof="1" smtClean="0"/>
          </a:p>
          <a:p>
            <a:r>
              <a:rPr lang="fr-FR" sz="1100" noProof="1" smtClean="0"/>
              <a:t>57. Éclair - </a:t>
            </a:r>
            <a:r>
              <a:rPr lang="fr-FR" sz="1100" noProof="1" smtClean="0">
                <a:solidFill>
                  <a:srgbClr val="FFFF00"/>
                </a:solidFill>
              </a:rPr>
              <a:t> bliksem</a:t>
            </a:r>
            <a:endParaRPr lang="fr-FR" sz="1100" noProof="1" smtClean="0"/>
          </a:p>
          <a:p>
            <a:endParaRPr lang="fr-FR" sz="1100" noProof="1"/>
          </a:p>
        </p:txBody>
      </p:sp>
    </p:spTree>
    <p:extLst>
      <p:ext uri="{BB962C8B-B14F-4D97-AF65-F5344CB8AC3E}">
        <p14:creationId xmlns:p14="http://schemas.microsoft.com/office/powerpoint/2010/main" val="191791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508104" y="2571750"/>
            <a:ext cx="352839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Veel </a:t>
            </a:r>
            <a:r>
              <a:rPr lang="nl-NL" dirty="0"/>
              <a:t>lezen </a:t>
            </a:r>
            <a:r>
              <a:rPr lang="nl-NL" dirty="0" smtClean="0"/>
              <a:t>(boekje, verhalen) </a:t>
            </a:r>
            <a:endParaRPr lang="nl-NL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Veel luisteren </a:t>
            </a:r>
            <a:r>
              <a:rPr lang="nl-NL" dirty="0" smtClean="0"/>
              <a:t>(chansons/audio)</a:t>
            </a:r>
            <a:endParaRPr lang="nl-NL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Veel kijken (Franse TV / Film</a:t>
            </a:r>
            <a:r>
              <a:rPr lang="nl-NL" dirty="0" smtClean="0"/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err="1" smtClean="0"/>
              <a:t>Nuits</a:t>
            </a:r>
            <a:r>
              <a:rPr lang="nl-NL" dirty="0" smtClean="0"/>
              <a:t> </a:t>
            </a:r>
            <a:r>
              <a:rPr lang="nl-NL" dirty="0" err="1" smtClean="0"/>
              <a:t>mystérieuses</a:t>
            </a:r>
            <a:r>
              <a:rPr lang="nl-NL" dirty="0" smtClean="0"/>
              <a:t> </a:t>
            </a:r>
            <a:r>
              <a:rPr lang="nl-NL" dirty="0" err="1" smtClean="0"/>
              <a:t>chap</a:t>
            </a:r>
            <a:r>
              <a:rPr lang="nl-NL" dirty="0" smtClean="0"/>
              <a:t>. 8/9/10/11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395536" y="4299942"/>
            <a:ext cx="594648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Volgende les:  le </a:t>
            </a:r>
            <a:r>
              <a:rPr lang="nl-N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 </a:t>
            </a:r>
            <a:r>
              <a:rPr lang="nl-NL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janvier</a:t>
            </a:r>
            <a:r>
              <a:rPr lang="nl-N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N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endParaRPr lang="nl-NL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Bol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95486"/>
            <a:ext cx="5332084" cy="299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9512" y="123478"/>
            <a:ext cx="87849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prstClr val="black"/>
                </a:solidFill>
                <a:latin typeface="Trebuchet MS"/>
              </a:rPr>
              <a:t>Cette semaine</a:t>
            </a:r>
            <a:endParaRPr lang="fr-FR" sz="2400" b="1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642268"/>
              </p:ext>
            </p:extLst>
          </p:nvPr>
        </p:nvGraphicFramePr>
        <p:xfrm>
          <a:off x="179512" y="627534"/>
          <a:ext cx="8784976" cy="45415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64096"/>
                <a:gridCol w="1584176"/>
                <a:gridCol w="1584176"/>
                <a:gridCol w="1584176"/>
                <a:gridCol w="1584176"/>
                <a:gridCol w="1584176"/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j’ai lu</a:t>
                      </a:r>
                    </a:p>
                    <a:p>
                      <a:r>
                        <a:rPr lang="fr-FR" sz="1600" dirty="0" smtClean="0"/>
                        <a:t>livre/histoire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j’ai vu</a:t>
                      </a:r>
                    </a:p>
                    <a:p>
                      <a:r>
                        <a:rPr lang="fr-FR" sz="1600" dirty="0" smtClean="0"/>
                        <a:t>(télé, </a:t>
                      </a:r>
                      <a:r>
                        <a:rPr lang="fr-FR" sz="1600" dirty="0" err="1" smtClean="0"/>
                        <a:t>youtube</a:t>
                      </a:r>
                      <a:r>
                        <a:rPr lang="fr-FR" sz="1600" dirty="0" smtClean="0"/>
                        <a:t>)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j’ai écouté</a:t>
                      </a:r>
                    </a:p>
                    <a:p>
                      <a:r>
                        <a:rPr lang="fr-FR" sz="1600" dirty="0" smtClean="0"/>
                        <a:t>(chanson)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j’ai appris</a:t>
                      </a:r>
                    </a:p>
                    <a:p>
                      <a:r>
                        <a:rPr lang="fr-FR" sz="1600" dirty="0" smtClean="0"/>
                        <a:t>(trois</a:t>
                      </a:r>
                      <a:r>
                        <a:rPr lang="fr-FR" sz="1600" baseline="0" dirty="0" smtClean="0"/>
                        <a:t> mots)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j’ai aimé/détesté parce que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Koop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 smtClean="0"/>
                    </a:p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Petra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 smtClean="0"/>
                    </a:p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Folkert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 smtClean="0"/>
                    </a:p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judith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alice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ayel</a:t>
                      </a:r>
                      <a:r>
                        <a:rPr lang="fr-FR" sz="1400" dirty="0" smtClean="0"/>
                        <a:t> - no</a:t>
                      </a:r>
                      <a:r>
                        <a:rPr lang="fr-FR" sz="1400" dirty="0" smtClean="0"/>
                        <a:t>ël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c’</a:t>
                      </a:r>
                      <a:r>
                        <a:rPr lang="fr-FR" sz="1400" dirty="0" smtClean="0"/>
                        <a:t>était facile</a:t>
                      </a:r>
                      <a:endParaRPr lang="fr-FR" sz="1400" dirty="0" smtClean="0"/>
                    </a:p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Herman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chapitre 7 / 8</a:t>
                      </a:r>
                    </a:p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français avec pierre - amener/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amener</a:t>
                      </a:r>
                    </a:p>
                    <a:p>
                      <a:r>
                        <a:rPr lang="fr-FR" sz="1400" dirty="0" smtClean="0"/>
                        <a:t>apporter</a:t>
                      </a:r>
                    </a:p>
                    <a:p>
                      <a:r>
                        <a:rPr lang="fr-FR" sz="1400" dirty="0" smtClean="0"/>
                        <a:t>emmener</a:t>
                      </a:r>
                    </a:p>
                    <a:p>
                      <a:r>
                        <a:rPr lang="fr-FR" sz="1400" dirty="0" smtClean="0"/>
                        <a:t>emporter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 smtClean="0"/>
                    </a:p>
                    <a:p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Hans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chapitre 7/8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/>
                        <a:t>duo-lingo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jean </a:t>
                      </a:r>
                      <a:r>
                        <a:rPr lang="fr-FR" sz="1600" dirty="0" err="1" smtClean="0"/>
                        <a:t>ferrat</a:t>
                      </a:r>
                      <a:r>
                        <a:rPr lang="fr-FR" sz="1600" dirty="0" smtClean="0"/>
                        <a:t>-la montagne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succession</a:t>
                      </a: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 smtClean="0"/>
                    </a:p>
                    <a:p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30696" y="231917"/>
            <a:ext cx="8249478" cy="3847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  <a:latin typeface="Trebuchet MS"/>
              </a:rPr>
              <a:t>Comment </a:t>
            </a:r>
            <a:r>
              <a:rPr lang="fr-FR" b="1" dirty="0" smtClean="0">
                <a:solidFill>
                  <a:prstClr val="black"/>
                </a:solidFill>
                <a:latin typeface="Trebuchet MS"/>
              </a:rPr>
              <a:t>parler d’un livre ?</a:t>
            </a:r>
            <a:endParaRPr lang="fr-FR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41739" y="2164525"/>
            <a:ext cx="83046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95536" y="1923678"/>
            <a:ext cx="8304697" cy="2438124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ct val="130000"/>
              </a:lnSpc>
            </a:pPr>
            <a:r>
              <a:rPr lang="fr-FR" sz="1600" b="1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genre</a:t>
            </a:r>
            <a:r>
              <a:rPr lang="fr-FR" sz="1600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 : science fiction -  policier - roman d’espionnage - fantastique - historique</a:t>
            </a:r>
            <a:endParaRPr lang="nl-NL" sz="1600" dirty="0">
              <a:solidFill>
                <a:prstClr val="black"/>
              </a:solidFill>
              <a:latin typeface="Tahoma"/>
              <a:ea typeface="ＭＳ 明朝"/>
              <a:cs typeface="Times New Roman"/>
            </a:endParaRPr>
          </a:p>
          <a:p>
            <a:pPr defTabSz="457200">
              <a:lnSpc>
                <a:spcPct val="130000"/>
              </a:lnSpc>
            </a:pPr>
            <a:r>
              <a:rPr lang="fr-FR" sz="1600" b="1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opinion</a:t>
            </a:r>
            <a:r>
              <a:rPr lang="fr-FR" sz="1600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 : romantique - un coup de cœur  - bizarre - beau - ennuyeux - un livre sympa - long effrayant - haletant - glacial - amusant - passionnant - captivant - difficile - émouvant  </a:t>
            </a:r>
            <a:endParaRPr lang="nl-NL" sz="1600" dirty="0">
              <a:solidFill>
                <a:prstClr val="black"/>
              </a:solidFill>
              <a:latin typeface="Tahoma"/>
              <a:ea typeface="ＭＳ 明朝"/>
              <a:cs typeface="Times New Roman"/>
            </a:endParaRPr>
          </a:p>
          <a:p>
            <a:pPr defTabSz="457200">
              <a:lnSpc>
                <a:spcPct val="130000"/>
              </a:lnSpc>
            </a:pPr>
            <a:r>
              <a:rPr lang="fr-FR" sz="1600" b="1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lieux / personnages </a:t>
            </a:r>
            <a:r>
              <a:rPr lang="fr-FR" sz="1600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: le héros - la héroïne - la montagne - la campagne - le personnage principal</a:t>
            </a:r>
            <a:endParaRPr lang="nl-NL" sz="1600" dirty="0">
              <a:solidFill>
                <a:prstClr val="black"/>
              </a:solidFill>
              <a:latin typeface="Tahoma"/>
              <a:ea typeface="ＭＳ 明朝"/>
              <a:cs typeface="Times New Roman"/>
            </a:endParaRPr>
          </a:p>
          <a:p>
            <a:pPr defTabSz="457200">
              <a:lnSpc>
                <a:spcPct val="130000"/>
              </a:lnSpc>
            </a:pPr>
            <a:r>
              <a:rPr lang="fr-FR" sz="1600" b="1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style :</a:t>
            </a:r>
            <a:r>
              <a:rPr lang="fr-FR" sz="1600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 je recommande ce livre - facile à lire - action - suspens - c’était très drôle - compliqué</a:t>
            </a:r>
            <a:endParaRPr lang="nl-NL" sz="1600" dirty="0">
              <a:solidFill>
                <a:prstClr val="black"/>
              </a:solidFill>
              <a:latin typeface="Tahoma"/>
              <a:ea typeface="ＭＳ 明朝"/>
              <a:cs typeface="Times New Roman"/>
            </a:endParaRPr>
          </a:p>
          <a:p>
            <a:pPr defTabSz="457200"/>
            <a:r>
              <a:rPr lang="fr-FR" sz="1600" dirty="0">
                <a:solidFill>
                  <a:prstClr val="black"/>
                </a:solidFill>
                <a:latin typeface="Tahoma"/>
                <a:ea typeface="ＭＳ 明朝"/>
                <a:cs typeface="Times New Roman"/>
              </a:rPr>
              <a:t> </a:t>
            </a:r>
            <a:endParaRPr lang="nl-NL" sz="1600" dirty="0">
              <a:solidFill>
                <a:prstClr val="black"/>
              </a:solidFill>
              <a:latin typeface="Tahoma"/>
              <a:ea typeface="ＭＳ 明朝"/>
              <a:cs typeface="Times New Roman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635896" y="771550"/>
            <a:ext cx="1944216" cy="432048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nl-NL" sz="1600" b="1" dirty="0" err="1">
                <a:solidFill>
                  <a:srgbClr val="0000FF"/>
                </a:solidFill>
                <a:latin typeface="Tahoma"/>
                <a:ea typeface="ＭＳ 明朝"/>
                <a:cs typeface="Times New Roman"/>
              </a:rPr>
              <a:t>c’était</a:t>
            </a:r>
            <a:r>
              <a:rPr lang="nl-NL" sz="1600" b="1" dirty="0">
                <a:solidFill>
                  <a:srgbClr val="0000FF"/>
                </a:solidFill>
                <a:latin typeface="Tahoma"/>
                <a:ea typeface="ＭＳ 明朝"/>
                <a:cs typeface="Times New Roman"/>
              </a:rPr>
              <a:t> / il y </a:t>
            </a:r>
            <a:r>
              <a:rPr lang="nl-NL" sz="1600" b="1" dirty="0" err="1">
                <a:solidFill>
                  <a:srgbClr val="0000FF"/>
                </a:solidFill>
                <a:latin typeface="Tahoma"/>
                <a:ea typeface="ＭＳ 明朝"/>
                <a:cs typeface="Times New Roman"/>
              </a:rPr>
              <a:t>avait</a:t>
            </a:r>
            <a:endParaRPr lang="nl-NL" sz="1600" dirty="0">
              <a:solidFill>
                <a:prstClr val="black"/>
              </a:solidFill>
              <a:latin typeface="Tahoma"/>
              <a:ea typeface="ＭＳ 明朝"/>
              <a:cs typeface="Times New Roman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95536" y="4515966"/>
            <a:ext cx="823843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nl-NL" sz="1800" dirty="0" err="1">
                <a:solidFill>
                  <a:prstClr val="black"/>
                </a:solidFill>
                <a:latin typeface="Trebuchet MS"/>
                <a:hlinkClick r:id="rId3"/>
              </a:rPr>
              <a:t>https</a:t>
            </a:r>
            <a:r>
              <a:rPr lang="nl-NL" sz="1800" dirty="0">
                <a:solidFill>
                  <a:prstClr val="black"/>
                </a:solidFill>
                <a:latin typeface="Trebuchet MS"/>
                <a:hlinkClick r:id="rId3"/>
              </a:rPr>
              <a:t>://</a:t>
            </a:r>
            <a:r>
              <a:rPr lang="nl-NL" sz="1800" dirty="0" err="1">
                <a:solidFill>
                  <a:prstClr val="black"/>
                </a:solidFill>
                <a:latin typeface="Trebuchet MS"/>
                <a:hlinkClick r:id="rId3"/>
              </a:rPr>
              <a:t>quizlet.com</a:t>
            </a:r>
            <a:r>
              <a:rPr lang="nl-NL" sz="1800" dirty="0">
                <a:solidFill>
                  <a:prstClr val="black"/>
                </a:solidFill>
                <a:latin typeface="Trebuchet MS"/>
                <a:hlinkClick r:id="rId3"/>
              </a:rPr>
              <a:t>/_7nmtap?x=1qqt&amp;i=e53q</a:t>
            </a:r>
            <a:r>
              <a:rPr lang="nl-NL" sz="1800" dirty="0" smtClean="0">
                <a:solidFill>
                  <a:prstClr val="black"/>
                </a:solidFill>
                <a:latin typeface="Trebuchet MS"/>
                <a:hlinkClick r:id="rId3"/>
              </a:rPr>
              <a:t> </a:t>
            </a:r>
            <a:endParaRPr lang="fr-FR" sz="1800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992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3579862"/>
            <a:ext cx="7190184" cy="857250"/>
          </a:xfrm>
        </p:spPr>
        <p:txBody>
          <a:bodyPr/>
          <a:lstStyle/>
          <a:p>
            <a:pPr>
              <a:defRPr/>
            </a:pPr>
            <a:r>
              <a:rPr lang="fr-FR" sz="2800" dirty="0" smtClean="0"/>
              <a:t>Marlène Dietrich : Déjeuner du matin</a:t>
            </a:r>
            <a:endParaRPr lang="fr-FR" sz="2800" dirty="0"/>
          </a:p>
        </p:txBody>
      </p:sp>
      <p:pic>
        <p:nvPicPr>
          <p:cNvPr id="20482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86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107504" y="465998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noProof="1" smtClean="0">
                <a:hlinkClick r:id="rId2"/>
              </a:rPr>
              <a:t>https://www.youtube.com/watch?v=hm1jdP-I4y4</a:t>
            </a:r>
            <a:endParaRPr lang="fr-FR" noProof="1"/>
          </a:p>
        </p:txBody>
      </p:sp>
    </p:spTree>
    <p:extLst>
      <p:ext uri="{BB962C8B-B14F-4D97-AF65-F5344CB8AC3E}">
        <p14:creationId xmlns:p14="http://schemas.microsoft.com/office/powerpoint/2010/main" val="20844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6048672" cy="857250"/>
          </a:xfrm>
        </p:spPr>
        <p:txBody>
          <a:bodyPr/>
          <a:lstStyle/>
          <a:p>
            <a:pPr>
              <a:defRPr/>
            </a:pPr>
            <a:r>
              <a:rPr lang="fr-FR" sz="2800" dirty="0" smtClean="0"/>
              <a:t>Déjeuner du matin</a:t>
            </a:r>
            <a:endParaRPr lang="fr-FR" sz="2800" dirty="0"/>
          </a:p>
        </p:txBody>
      </p:sp>
      <p:sp>
        <p:nvSpPr>
          <p:cNvPr id="3" name="Rechthoek 2"/>
          <p:cNvSpPr/>
          <p:nvPr/>
        </p:nvSpPr>
        <p:spPr>
          <a:xfrm>
            <a:off x="107504" y="465998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noProof="1">
                <a:hlinkClick r:id="rId2"/>
              </a:rPr>
              <a:t>https://www.youtube.com/watch?v=I4YoBuJCbfo</a:t>
            </a:r>
            <a:endParaRPr lang="fr-FR" noProof="1"/>
          </a:p>
        </p:txBody>
      </p:sp>
      <p:pic>
        <p:nvPicPr>
          <p:cNvPr id="4" name="Afbeelding 3" descr="Schermafbeelding 2019-12-16 om 00.28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7614"/>
            <a:ext cx="6444208" cy="2843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26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7" t="-19511"/>
          <a:stretch>
            <a:fillRect/>
          </a:stretch>
        </p:blipFill>
        <p:spPr bwMode="auto">
          <a:xfrm>
            <a:off x="34927" y="-236537"/>
            <a:ext cx="4600575" cy="511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2" y="1131888"/>
            <a:ext cx="42338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79388" y="195263"/>
            <a:ext cx="417671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dirty="0"/>
              <a:t>Déjeuner du matin – Jacques Prévert</a:t>
            </a:r>
          </a:p>
        </p:txBody>
      </p:sp>
    </p:spTree>
    <p:extLst>
      <p:ext uri="{BB962C8B-B14F-4D97-AF65-F5344CB8AC3E}">
        <p14:creationId xmlns:p14="http://schemas.microsoft.com/office/powerpoint/2010/main" val="10801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79512" y="195486"/>
            <a:ext cx="41764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hlinkClick r:id="rId2"/>
              </a:rPr>
              <a:t>Déjeuner du matin – Jacques Prévert</a:t>
            </a:r>
            <a:endParaRPr lang="fr-FR" dirty="0"/>
          </a:p>
        </p:txBody>
      </p:sp>
      <p:pic>
        <p:nvPicPr>
          <p:cNvPr id="2253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/>
          <a:stretch>
            <a:fillRect/>
          </a:stretch>
        </p:blipFill>
        <p:spPr bwMode="auto">
          <a:xfrm>
            <a:off x="1476375" y="627063"/>
            <a:ext cx="6224588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8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5688632" cy="69954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r-FR" sz="4000" dirty="0" smtClean="0"/>
              <a:t>Nuits mystérieuses à Lyon</a:t>
            </a:r>
            <a:endParaRPr lang="fr-FR" sz="4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87574"/>
            <a:ext cx="5616624" cy="39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4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FFFFFF"/>
      </a:dk1>
      <a:lt1>
        <a:srgbClr val="BC00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BC00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BC00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10406</TotalTime>
  <Words>959</Words>
  <Application>Microsoft Macintosh PowerPoint</Application>
  <PresentationFormat>Diavoorstelling (16:9)</PresentationFormat>
  <Paragraphs>243</Paragraphs>
  <Slides>23</Slides>
  <Notes>6</Notes>
  <HiddenSlides>0</HiddenSlides>
  <MMClips>1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25" baseType="lpstr">
      <vt:lpstr>Office-thema</vt:lpstr>
      <vt:lpstr>Chalkboard</vt:lpstr>
      <vt:lpstr>BIENVENUE</vt:lpstr>
      <vt:lpstr>Le calendrier</vt:lpstr>
      <vt:lpstr>PowerPoint-presentatie</vt:lpstr>
      <vt:lpstr>PowerPoint-presentatie</vt:lpstr>
      <vt:lpstr>Marlène Dietrich : Déjeuner du matin</vt:lpstr>
      <vt:lpstr>Déjeuner du matin</vt:lpstr>
      <vt:lpstr>PowerPoint-presentatie</vt:lpstr>
      <vt:lpstr>PowerPoint-presentatie</vt:lpstr>
      <vt:lpstr>Nuits mystérieuses à Lyon</vt:lpstr>
      <vt:lpstr>PowerPoint-presentatie</vt:lpstr>
      <vt:lpstr>Nuits mystérieuses chapitre 7 – Les trois jolies princesses</vt:lpstr>
      <vt:lpstr>Nuits mystérieuses chapitre 7 – Les trois jolies princesses</vt:lpstr>
      <vt:lpstr>PowerPoint-presentatie</vt:lpstr>
      <vt:lpstr>Le chat de Simon</vt:lpstr>
      <vt:lpstr>PowerPoint-presentatie</vt:lpstr>
      <vt:lpstr>Le chat de Simon</vt:lpstr>
      <vt:lpstr>Le Chat de Simon</vt:lpstr>
      <vt:lpstr>Vrai ou Faux ? </vt:lpstr>
      <vt:lpstr>Lecture au présent</vt:lpstr>
      <vt:lpstr>https://www.youtube.com/watch?v=nn2h3_aH3vo</vt:lpstr>
      <vt:lpstr>Le jeu - Dobble</vt:lpstr>
      <vt:lpstr>Le jeu - Dobble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Franse Les</dc:title>
  <dc:creator>Lotte</dc:creator>
  <cp:lastModifiedBy>Anita Boer</cp:lastModifiedBy>
  <cp:revision>914</cp:revision>
  <cp:lastPrinted>2013-10-11T11:15:50Z</cp:lastPrinted>
  <dcterms:created xsi:type="dcterms:W3CDTF">2013-09-18T07:16:25Z</dcterms:created>
  <dcterms:modified xsi:type="dcterms:W3CDTF">2019-12-17T09:26:12Z</dcterms:modified>
</cp:coreProperties>
</file>